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39"/>
  </p:notesMasterIdLst>
  <p:sldIdLst>
    <p:sldId id="256" r:id="rId2"/>
    <p:sldId id="306" r:id="rId3"/>
    <p:sldId id="294" r:id="rId4"/>
    <p:sldId id="257" r:id="rId5"/>
    <p:sldId id="295" r:id="rId6"/>
    <p:sldId id="297" r:id="rId7"/>
    <p:sldId id="258" r:id="rId8"/>
    <p:sldId id="262" r:id="rId9"/>
    <p:sldId id="260" r:id="rId10"/>
    <p:sldId id="264" r:id="rId11"/>
    <p:sldId id="298" r:id="rId12"/>
    <p:sldId id="299" r:id="rId13"/>
    <p:sldId id="261" r:id="rId14"/>
    <p:sldId id="304" r:id="rId15"/>
    <p:sldId id="305" r:id="rId16"/>
    <p:sldId id="265" r:id="rId17"/>
    <p:sldId id="276" r:id="rId18"/>
    <p:sldId id="278" r:id="rId19"/>
    <p:sldId id="279" r:id="rId20"/>
    <p:sldId id="282" r:id="rId21"/>
    <p:sldId id="300" r:id="rId22"/>
    <p:sldId id="301" r:id="rId23"/>
    <p:sldId id="302" r:id="rId24"/>
    <p:sldId id="303" r:id="rId25"/>
    <p:sldId id="288" r:id="rId26"/>
    <p:sldId id="289" r:id="rId27"/>
    <p:sldId id="290" r:id="rId28"/>
    <p:sldId id="291" r:id="rId29"/>
    <p:sldId id="292" r:id="rId30"/>
    <p:sldId id="293" r:id="rId31"/>
    <p:sldId id="268" r:id="rId32"/>
    <p:sldId id="270" r:id="rId33"/>
    <p:sldId id="271" r:id="rId34"/>
    <p:sldId id="272" r:id="rId35"/>
    <p:sldId id="284" r:id="rId36"/>
    <p:sldId id="285" r:id="rId37"/>
    <p:sldId id="287"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34" autoAdjust="0"/>
    <p:restoredTop sz="94660"/>
  </p:normalViewPr>
  <p:slideViewPr>
    <p:cSldViewPr snapToGrid="0">
      <p:cViewPr>
        <p:scale>
          <a:sx n="75" d="100"/>
          <a:sy n="75" d="100"/>
        </p:scale>
        <p:origin x="288"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9042E2-0129-4F6A-8A42-8DFE34C62ABE}" type="doc">
      <dgm:prSet loTypeId="urn:microsoft.com/office/officeart/2005/8/layout/process4" loCatId="process" qsTypeId="urn:microsoft.com/office/officeart/2005/8/quickstyle/simple5" qsCatId="simple" csTypeId="urn:microsoft.com/office/officeart/2005/8/colors/colorful4" csCatId="colorful" phldr="1"/>
      <dgm:spPr/>
      <dgm:t>
        <a:bodyPr/>
        <a:lstStyle/>
        <a:p>
          <a:endParaRPr lang="en-US"/>
        </a:p>
      </dgm:t>
    </dgm:pt>
    <dgm:pt modelId="{7632D97B-2961-47E3-9C65-13B828BA4060}">
      <dgm:prSet phldrT="[Text]"/>
      <dgm:spPr/>
      <dgm:t>
        <a:bodyPr/>
        <a:lstStyle/>
        <a:p>
          <a:r>
            <a:rPr lang="en-US" dirty="0" smtClean="0"/>
            <a:t>Data Cleaning</a:t>
          </a:r>
          <a:endParaRPr lang="en-US" dirty="0"/>
        </a:p>
      </dgm:t>
    </dgm:pt>
    <dgm:pt modelId="{0A940836-B4F7-4095-A55A-7686D36FE31A}" type="parTrans" cxnId="{E004C94D-334C-412D-8E2B-96193AC7C189}">
      <dgm:prSet/>
      <dgm:spPr/>
      <dgm:t>
        <a:bodyPr/>
        <a:lstStyle/>
        <a:p>
          <a:endParaRPr lang="en-US"/>
        </a:p>
      </dgm:t>
    </dgm:pt>
    <dgm:pt modelId="{6DB1E802-3D70-40B5-883C-7F1D0D601625}" type="sibTrans" cxnId="{E004C94D-334C-412D-8E2B-96193AC7C189}">
      <dgm:prSet/>
      <dgm:spPr/>
      <dgm:t>
        <a:bodyPr/>
        <a:lstStyle/>
        <a:p>
          <a:endParaRPr lang="en-US"/>
        </a:p>
      </dgm:t>
    </dgm:pt>
    <dgm:pt modelId="{37CB5519-5438-4323-A89D-8FC3205A3EC1}">
      <dgm:prSet phldrT="[Text]"/>
      <dgm:spPr/>
      <dgm:t>
        <a:bodyPr/>
        <a:lstStyle/>
        <a:p>
          <a:r>
            <a:rPr lang="en-IN" b="0" i="0" dirty="0" smtClean="0"/>
            <a:t>Data Integration</a:t>
          </a:r>
          <a:endParaRPr lang="en-US" dirty="0"/>
        </a:p>
      </dgm:t>
    </dgm:pt>
    <dgm:pt modelId="{218A287B-1ADE-40AD-94FA-81359812BBD3}" type="parTrans" cxnId="{EBF584DA-02C0-4CA8-B849-864B9CF100AF}">
      <dgm:prSet/>
      <dgm:spPr/>
      <dgm:t>
        <a:bodyPr/>
        <a:lstStyle/>
        <a:p>
          <a:endParaRPr lang="en-US"/>
        </a:p>
      </dgm:t>
    </dgm:pt>
    <dgm:pt modelId="{44B7694D-7013-4F07-BD4B-D3E5A2F18B55}" type="sibTrans" cxnId="{EBF584DA-02C0-4CA8-B849-864B9CF100AF}">
      <dgm:prSet/>
      <dgm:spPr/>
      <dgm:t>
        <a:bodyPr/>
        <a:lstStyle/>
        <a:p>
          <a:endParaRPr lang="en-US"/>
        </a:p>
      </dgm:t>
    </dgm:pt>
    <dgm:pt modelId="{77E7147B-F884-4F23-A1EC-BFA750738FA8}">
      <dgm:prSet phldrT="[Text]"/>
      <dgm:spPr/>
      <dgm:t>
        <a:bodyPr/>
        <a:lstStyle/>
        <a:p>
          <a:r>
            <a:rPr lang="en-IN" b="0" i="0" dirty="0" smtClean="0"/>
            <a:t>Data Reduction</a:t>
          </a:r>
          <a:endParaRPr lang="en-US" dirty="0"/>
        </a:p>
      </dgm:t>
    </dgm:pt>
    <dgm:pt modelId="{E995D71F-507D-4658-BCED-73145045CFEC}" type="parTrans" cxnId="{5375B5C4-35FC-451D-9F4C-33CBA86AC28A}">
      <dgm:prSet/>
      <dgm:spPr/>
      <dgm:t>
        <a:bodyPr/>
        <a:lstStyle/>
        <a:p>
          <a:endParaRPr lang="en-US"/>
        </a:p>
      </dgm:t>
    </dgm:pt>
    <dgm:pt modelId="{4C5A3B99-5E18-484B-80FA-640330113418}" type="sibTrans" cxnId="{5375B5C4-35FC-451D-9F4C-33CBA86AC28A}">
      <dgm:prSet/>
      <dgm:spPr/>
      <dgm:t>
        <a:bodyPr/>
        <a:lstStyle/>
        <a:p>
          <a:endParaRPr lang="en-US"/>
        </a:p>
      </dgm:t>
    </dgm:pt>
    <dgm:pt modelId="{BE7E2F15-9090-4B51-BC77-731BD2A464FD}">
      <dgm:prSet/>
      <dgm:spPr/>
      <dgm:t>
        <a:bodyPr/>
        <a:lstStyle/>
        <a:p>
          <a:r>
            <a:rPr lang="en-IN" b="0" i="0" dirty="0" smtClean="0"/>
            <a:t>Data Transformation</a:t>
          </a:r>
          <a:endParaRPr lang="en-US" dirty="0"/>
        </a:p>
      </dgm:t>
    </dgm:pt>
    <dgm:pt modelId="{694F0BDF-062E-4AA0-A78C-B7AF50057A16}" type="parTrans" cxnId="{70A3DA31-2B60-4949-9081-131EF36A6C5F}">
      <dgm:prSet/>
      <dgm:spPr/>
      <dgm:t>
        <a:bodyPr/>
        <a:lstStyle/>
        <a:p>
          <a:endParaRPr lang="en-US"/>
        </a:p>
      </dgm:t>
    </dgm:pt>
    <dgm:pt modelId="{99CD08CD-A19F-4EF9-AC81-CD6E39847F15}" type="sibTrans" cxnId="{70A3DA31-2B60-4949-9081-131EF36A6C5F}">
      <dgm:prSet/>
      <dgm:spPr/>
      <dgm:t>
        <a:bodyPr/>
        <a:lstStyle/>
        <a:p>
          <a:endParaRPr lang="en-US"/>
        </a:p>
      </dgm:t>
    </dgm:pt>
    <dgm:pt modelId="{63D929C1-F73C-4933-8AAC-72E857100590}">
      <dgm:prSet/>
      <dgm:spPr/>
      <dgm:t>
        <a:bodyPr/>
        <a:lstStyle/>
        <a:p>
          <a:r>
            <a:rPr lang="en-IN" b="0" i="0" dirty="0" smtClean="0"/>
            <a:t>Data Mining</a:t>
          </a:r>
          <a:endParaRPr lang="en-US" dirty="0"/>
        </a:p>
      </dgm:t>
    </dgm:pt>
    <dgm:pt modelId="{7424EEF8-2F31-4F3C-86F8-224B61A261BF}" type="parTrans" cxnId="{FE9928D9-7361-4A6A-B4C2-BBD0E6BCC475}">
      <dgm:prSet/>
      <dgm:spPr/>
      <dgm:t>
        <a:bodyPr/>
        <a:lstStyle/>
        <a:p>
          <a:endParaRPr lang="en-US"/>
        </a:p>
      </dgm:t>
    </dgm:pt>
    <dgm:pt modelId="{017C1A9A-88D7-4FDC-8C05-2FBAF038E1D7}" type="sibTrans" cxnId="{FE9928D9-7361-4A6A-B4C2-BBD0E6BCC475}">
      <dgm:prSet/>
      <dgm:spPr/>
      <dgm:t>
        <a:bodyPr/>
        <a:lstStyle/>
        <a:p>
          <a:endParaRPr lang="en-US"/>
        </a:p>
      </dgm:t>
    </dgm:pt>
    <dgm:pt modelId="{4D8C9C55-B604-4714-8567-604E6BCF7902}">
      <dgm:prSet/>
      <dgm:spPr/>
      <dgm:t>
        <a:bodyPr/>
        <a:lstStyle/>
        <a:p>
          <a:r>
            <a:rPr lang="en-IN" b="0" i="0" dirty="0" smtClean="0"/>
            <a:t>Pattern Evaluation</a:t>
          </a:r>
          <a:endParaRPr lang="en-US" dirty="0"/>
        </a:p>
      </dgm:t>
    </dgm:pt>
    <dgm:pt modelId="{E46E0DCE-231A-4071-AA8A-8DB98DE327B5}" type="parTrans" cxnId="{A873A253-7D96-455B-853B-8C0E821AD153}">
      <dgm:prSet/>
      <dgm:spPr/>
      <dgm:t>
        <a:bodyPr/>
        <a:lstStyle/>
        <a:p>
          <a:endParaRPr lang="en-US"/>
        </a:p>
      </dgm:t>
    </dgm:pt>
    <dgm:pt modelId="{AB5A085B-D5A5-46CF-9756-EC894C2B93A0}" type="sibTrans" cxnId="{A873A253-7D96-455B-853B-8C0E821AD153}">
      <dgm:prSet/>
      <dgm:spPr/>
      <dgm:t>
        <a:bodyPr/>
        <a:lstStyle/>
        <a:p>
          <a:endParaRPr lang="en-US"/>
        </a:p>
      </dgm:t>
    </dgm:pt>
    <dgm:pt modelId="{E8D2E878-6A5D-4D99-B5AA-7CE7B53BF8B5}">
      <dgm:prSet/>
      <dgm:spPr/>
      <dgm:t>
        <a:bodyPr/>
        <a:lstStyle/>
        <a:p>
          <a:r>
            <a:rPr lang="en-IN" b="0" i="0" dirty="0" smtClean="0"/>
            <a:t>Knowledge Representation</a:t>
          </a:r>
          <a:endParaRPr lang="en-US" dirty="0"/>
        </a:p>
      </dgm:t>
    </dgm:pt>
    <dgm:pt modelId="{E99A9801-41A9-4516-BB70-2D6B5AAA78C4}" type="parTrans" cxnId="{7ED7A3DD-EFBE-43C6-ACDD-4971E48206C1}">
      <dgm:prSet/>
      <dgm:spPr/>
      <dgm:t>
        <a:bodyPr/>
        <a:lstStyle/>
        <a:p>
          <a:endParaRPr lang="en-US"/>
        </a:p>
      </dgm:t>
    </dgm:pt>
    <dgm:pt modelId="{7B46890A-0001-4B2D-B8C1-3E779EDA4B70}" type="sibTrans" cxnId="{7ED7A3DD-EFBE-43C6-ACDD-4971E48206C1}">
      <dgm:prSet/>
      <dgm:spPr/>
      <dgm:t>
        <a:bodyPr/>
        <a:lstStyle/>
        <a:p>
          <a:endParaRPr lang="en-US"/>
        </a:p>
      </dgm:t>
    </dgm:pt>
    <dgm:pt modelId="{4741F2FF-E2DA-46A5-B794-8548193C9211}" type="pres">
      <dgm:prSet presAssocID="{D29042E2-0129-4F6A-8A42-8DFE34C62ABE}" presName="Name0" presStyleCnt="0">
        <dgm:presLayoutVars>
          <dgm:dir/>
          <dgm:animLvl val="lvl"/>
          <dgm:resizeHandles val="exact"/>
        </dgm:presLayoutVars>
      </dgm:prSet>
      <dgm:spPr/>
    </dgm:pt>
    <dgm:pt modelId="{521560AE-6990-4294-8425-A1080FAC2C69}" type="pres">
      <dgm:prSet presAssocID="{E8D2E878-6A5D-4D99-B5AA-7CE7B53BF8B5}" presName="boxAndChildren" presStyleCnt="0"/>
      <dgm:spPr/>
    </dgm:pt>
    <dgm:pt modelId="{606E2EA3-CB92-4BD2-BBB9-86F23A2D36EC}" type="pres">
      <dgm:prSet presAssocID="{E8D2E878-6A5D-4D99-B5AA-7CE7B53BF8B5}" presName="parentTextBox" presStyleLbl="node1" presStyleIdx="0" presStyleCnt="7"/>
      <dgm:spPr/>
      <dgm:t>
        <a:bodyPr/>
        <a:lstStyle/>
        <a:p>
          <a:endParaRPr lang="en-US"/>
        </a:p>
      </dgm:t>
    </dgm:pt>
    <dgm:pt modelId="{E2C690A0-4EC8-4C7A-87CF-096FF61E4FAA}" type="pres">
      <dgm:prSet presAssocID="{AB5A085B-D5A5-46CF-9756-EC894C2B93A0}" presName="sp" presStyleCnt="0"/>
      <dgm:spPr/>
    </dgm:pt>
    <dgm:pt modelId="{964B130C-9E1A-497F-BA8B-7365D70E6892}" type="pres">
      <dgm:prSet presAssocID="{4D8C9C55-B604-4714-8567-604E6BCF7902}" presName="arrowAndChildren" presStyleCnt="0"/>
      <dgm:spPr/>
    </dgm:pt>
    <dgm:pt modelId="{B6993E26-6943-4026-B218-50D803BE4DB6}" type="pres">
      <dgm:prSet presAssocID="{4D8C9C55-B604-4714-8567-604E6BCF7902}" presName="parentTextArrow" presStyleLbl="node1" presStyleIdx="1" presStyleCnt="7"/>
      <dgm:spPr/>
      <dgm:t>
        <a:bodyPr/>
        <a:lstStyle/>
        <a:p>
          <a:endParaRPr lang="en-US"/>
        </a:p>
      </dgm:t>
    </dgm:pt>
    <dgm:pt modelId="{033A6E4B-F8E5-47D5-AFA8-9690916F04A6}" type="pres">
      <dgm:prSet presAssocID="{017C1A9A-88D7-4FDC-8C05-2FBAF038E1D7}" presName="sp" presStyleCnt="0"/>
      <dgm:spPr/>
    </dgm:pt>
    <dgm:pt modelId="{30BC4745-3A84-4DB7-BA1F-7B3731C3EC9C}" type="pres">
      <dgm:prSet presAssocID="{63D929C1-F73C-4933-8AAC-72E857100590}" presName="arrowAndChildren" presStyleCnt="0"/>
      <dgm:spPr/>
    </dgm:pt>
    <dgm:pt modelId="{B221FDA9-ACB8-43DF-9DA2-D336CDA065E8}" type="pres">
      <dgm:prSet presAssocID="{63D929C1-F73C-4933-8AAC-72E857100590}" presName="parentTextArrow" presStyleLbl="node1" presStyleIdx="2" presStyleCnt="7"/>
      <dgm:spPr/>
    </dgm:pt>
    <dgm:pt modelId="{81CCFADC-D443-43E8-B13F-0832C96C0582}" type="pres">
      <dgm:prSet presAssocID="{99CD08CD-A19F-4EF9-AC81-CD6E39847F15}" presName="sp" presStyleCnt="0"/>
      <dgm:spPr/>
    </dgm:pt>
    <dgm:pt modelId="{847A090B-4EBD-4508-B1EF-0D02EF842B94}" type="pres">
      <dgm:prSet presAssocID="{BE7E2F15-9090-4B51-BC77-731BD2A464FD}" presName="arrowAndChildren" presStyleCnt="0"/>
      <dgm:spPr/>
    </dgm:pt>
    <dgm:pt modelId="{24579CF5-D3E3-4275-92AC-9EE1EA709DC6}" type="pres">
      <dgm:prSet presAssocID="{BE7E2F15-9090-4B51-BC77-731BD2A464FD}" presName="parentTextArrow" presStyleLbl="node1" presStyleIdx="3" presStyleCnt="7"/>
      <dgm:spPr/>
      <dgm:t>
        <a:bodyPr/>
        <a:lstStyle/>
        <a:p>
          <a:endParaRPr lang="en-US"/>
        </a:p>
      </dgm:t>
    </dgm:pt>
    <dgm:pt modelId="{A015CBF6-3CBB-4081-B297-558C6331F615}" type="pres">
      <dgm:prSet presAssocID="{4C5A3B99-5E18-484B-80FA-640330113418}" presName="sp" presStyleCnt="0"/>
      <dgm:spPr/>
    </dgm:pt>
    <dgm:pt modelId="{E18928E0-2F32-49E3-BF51-80825C65E6A8}" type="pres">
      <dgm:prSet presAssocID="{77E7147B-F884-4F23-A1EC-BFA750738FA8}" presName="arrowAndChildren" presStyleCnt="0"/>
      <dgm:spPr/>
    </dgm:pt>
    <dgm:pt modelId="{C220312A-6141-4DD6-9191-F9288D7B75C5}" type="pres">
      <dgm:prSet presAssocID="{77E7147B-F884-4F23-A1EC-BFA750738FA8}" presName="parentTextArrow" presStyleLbl="node1" presStyleIdx="4" presStyleCnt="7"/>
      <dgm:spPr/>
      <dgm:t>
        <a:bodyPr/>
        <a:lstStyle/>
        <a:p>
          <a:endParaRPr lang="en-US"/>
        </a:p>
      </dgm:t>
    </dgm:pt>
    <dgm:pt modelId="{01DAE332-84C8-4CA2-98E9-DF03B8F1DAC8}" type="pres">
      <dgm:prSet presAssocID="{44B7694D-7013-4F07-BD4B-D3E5A2F18B55}" presName="sp" presStyleCnt="0"/>
      <dgm:spPr/>
    </dgm:pt>
    <dgm:pt modelId="{724DC90A-8F42-4ED0-B137-8F656FB7F258}" type="pres">
      <dgm:prSet presAssocID="{37CB5519-5438-4323-A89D-8FC3205A3EC1}" presName="arrowAndChildren" presStyleCnt="0"/>
      <dgm:spPr/>
    </dgm:pt>
    <dgm:pt modelId="{2D63FAD9-84B8-487A-9996-4E822E1DF09E}" type="pres">
      <dgm:prSet presAssocID="{37CB5519-5438-4323-A89D-8FC3205A3EC1}" presName="parentTextArrow" presStyleLbl="node1" presStyleIdx="5" presStyleCnt="7"/>
      <dgm:spPr/>
      <dgm:t>
        <a:bodyPr/>
        <a:lstStyle/>
        <a:p>
          <a:endParaRPr lang="en-US"/>
        </a:p>
      </dgm:t>
    </dgm:pt>
    <dgm:pt modelId="{64583F44-71E4-4186-9F47-9B1CDADD447B}" type="pres">
      <dgm:prSet presAssocID="{6DB1E802-3D70-40B5-883C-7F1D0D601625}" presName="sp" presStyleCnt="0"/>
      <dgm:spPr/>
    </dgm:pt>
    <dgm:pt modelId="{09FBE1E1-723F-450E-967E-3FC8D34BD429}" type="pres">
      <dgm:prSet presAssocID="{7632D97B-2961-47E3-9C65-13B828BA4060}" presName="arrowAndChildren" presStyleCnt="0"/>
      <dgm:spPr/>
    </dgm:pt>
    <dgm:pt modelId="{8EC01C81-B86C-448A-B308-084CB7CAD468}" type="pres">
      <dgm:prSet presAssocID="{7632D97B-2961-47E3-9C65-13B828BA4060}" presName="parentTextArrow" presStyleLbl="node1" presStyleIdx="6" presStyleCnt="7" custLinFactNeighborX="-803" custLinFactNeighborY="-6688"/>
      <dgm:spPr/>
      <dgm:t>
        <a:bodyPr/>
        <a:lstStyle/>
        <a:p>
          <a:endParaRPr lang="en-US"/>
        </a:p>
      </dgm:t>
    </dgm:pt>
  </dgm:ptLst>
  <dgm:cxnLst>
    <dgm:cxn modelId="{A873A253-7D96-455B-853B-8C0E821AD153}" srcId="{D29042E2-0129-4F6A-8A42-8DFE34C62ABE}" destId="{4D8C9C55-B604-4714-8567-604E6BCF7902}" srcOrd="5" destOrd="0" parTransId="{E46E0DCE-231A-4071-AA8A-8DB98DE327B5}" sibTransId="{AB5A085B-D5A5-46CF-9756-EC894C2B93A0}"/>
    <dgm:cxn modelId="{F6D13EC9-9635-4D9F-91FC-A0F5B37C7B33}" type="presOf" srcId="{63D929C1-F73C-4933-8AAC-72E857100590}" destId="{B221FDA9-ACB8-43DF-9DA2-D336CDA065E8}" srcOrd="0" destOrd="0" presId="urn:microsoft.com/office/officeart/2005/8/layout/process4"/>
    <dgm:cxn modelId="{A3B4D6B3-4AB7-46F6-B4FB-BD9D7D8F6534}" type="presOf" srcId="{D29042E2-0129-4F6A-8A42-8DFE34C62ABE}" destId="{4741F2FF-E2DA-46A5-B794-8548193C9211}" srcOrd="0" destOrd="0" presId="urn:microsoft.com/office/officeart/2005/8/layout/process4"/>
    <dgm:cxn modelId="{5375B5C4-35FC-451D-9F4C-33CBA86AC28A}" srcId="{D29042E2-0129-4F6A-8A42-8DFE34C62ABE}" destId="{77E7147B-F884-4F23-A1EC-BFA750738FA8}" srcOrd="2" destOrd="0" parTransId="{E995D71F-507D-4658-BCED-73145045CFEC}" sibTransId="{4C5A3B99-5E18-484B-80FA-640330113418}"/>
    <dgm:cxn modelId="{66D4FAC5-2D66-4345-9245-5553ECBD1C3A}" type="presOf" srcId="{7632D97B-2961-47E3-9C65-13B828BA4060}" destId="{8EC01C81-B86C-448A-B308-084CB7CAD468}" srcOrd="0" destOrd="0" presId="urn:microsoft.com/office/officeart/2005/8/layout/process4"/>
    <dgm:cxn modelId="{E1721056-6E30-4EAE-988A-7C25FBE7720E}" type="presOf" srcId="{77E7147B-F884-4F23-A1EC-BFA750738FA8}" destId="{C220312A-6141-4DD6-9191-F9288D7B75C5}" srcOrd="0" destOrd="0" presId="urn:microsoft.com/office/officeart/2005/8/layout/process4"/>
    <dgm:cxn modelId="{E004C94D-334C-412D-8E2B-96193AC7C189}" srcId="{D29042E2-0129-4F6A-8A42-8DFE34C62ABE}" destId="{7632D97B-2961-47E3-9C65-13B828BA4060}" srcOrd="0" destOrd="0" parTransId="{0A940836-B4F7-4095-A55A-7686D36FE31A}" sibTransId="{6DB1E802-3D70-40B5-883C-7F1D0D601625}"/>
    <dgm:cxn modelId="{FE9928D9-7361-4A6A-B4C2-BBD0E6BCC475}" srcId="{D29042E2-0129-4F6A-8A42-8DFE34C62ABE}" destId="{63D929C1-F73C-4933-8AAC-72E857100590}" srcOrd="4" destOrd="0" parTransId="{7424EEF8-2F31-4F3C-86F8-224B61A261BF}" sibTransId="{017C1A9A-88D7-4FDC-8C05-2FBAF038E1D7}"/>
    <dgm:cxn modelId="{7EBE9583-1210-4465-90B0-DEA2DC86BD4D}" type="presOf" srcId="{4D8C9C55-B604-4714-8567-604E6BCF7902}" destId="{B6993E26-6943-4026-B218-50D803BE4DB6}" srcOrd="0" destOrd="0" presId="urn:microsoft.com/office/officeart/2005/8/layout/process4"/>
    <dgm:cxn modelId="{70A3DA31-2B60-4949-9081-131EF36A6C5F}" srcId="{D29042E2-0129-4F6A-8A42-8DFE34C62ABE}" destId="{BE7E2F15-9090-4B51-BC77-731BD2A464FD}" srcOrd="3" destOrd="0" parTransId="{694F0BDF-062E-4AA0-A78C-B7AF50057A16}" sibTransId="{99CD08CD-A19F-4EF9-AC81-CD6E39847F15}"/>
    <dgm:cxn modelId="{78DD06BE-E129-4B0D-970E-19729BB083B9}" type="presOf" srcId="{37CB5519-5438-4323-A89D-8FC3205A3EC1}" destId="{2D63FAD9-84B8-487A-9996-4E822E1DF09E}" srcOrd="0" destOrd="0" presId="urn:microsoft.com/office/officeart/2005/8/layout/process4"/>
    <dgm:cxn modelId="{EBF584DA-02C0-4CA8-B849-864B9CF100AF}" srcId="{D29042E2-0129-4F6A-8A42-8DFE34C62ABE}" destId="{37CB5519-5438-4323-A89D-8FC3205A3EC1}" srcOrd="1" destOrd="0" parTransId="{218A287B-1ADE-40AD-94FA-81359812BBD3}" sibTransId="{44B7694D-7013-4F07-BD4B-D3E5A2F18B55}"/>
    <dgm:cxn modelId="{939D40F9-7074-4C79-AB85-D8814006D591}" type="presOf" srcId="{BE7E2F15-9090-4B51-BC77-731BD2A464FD}" destId="{24579CF5-D3E3-4275-92AC-9EE1EA709DC6}" srcOrd="0" destOrd="0" presId="urn:microsoft.com/office/officeart/2005/8/layout/process4"/>
    <dgm:cxn modelId="{A651E1BC-8B58-4A6E-8D3B-8A58F5E3334B}" type="presOf" srcId="{E8D2E878-6A5D-4D99-B5AA-7CE7B53BF8B5}" destId="{606E2EA3-CB92-4BD2-BBB9-86F23A2D36EC}" srcOrd="0" destOrd="0" presId="urn:microsoft.com/office/officeart/2005/8/layout/process4"/>
    <dgm:cxn modelId="{7ED7A3DD-EFBE-43C6-ACDD-4971E48206C1}" srcId="{D29042E2-0129-4F6A-8A42-8DFE34C62ABE}" destId="{E8D2E878-6A5D-4D99-B5AA-7CE7B53BF8B5}" srcOrd="6" destOrd="0" parTransId="{E99A9801-41A9-4516-BB70-2D6B5AAA78C4}" sibTransId="{7B46890A-0001-4B2D-B8C1-3E779EDA4B70}"/>
    <dgm:cxn modelId="{E1EB0BE0-BCBB-487F-A222-4A54855FFC8B}" type="presParOf" srcId="{4741F2FF-E2DA-46A5-B794-8548193C9211}" destId="{521560AE-6990-4294-8425-A1080FAC2C69}" srcOrd="0" destOrd="0" presId="urn:microsoft.com/office/officeart/2005/8/layout/process4"/>
    <dgm:cxn modelId="{4BAF3B38-748B-4C78-B4D9-2253E1B10F3D}" type="presParOf" srcId="{521560AE-6990-4294-8425-A1080FAC2C69}" destId="{606E2EA3-CB92-4BD2-BBB9-86F23A2D36EC}" srcOrd="0" destOrd="0" presId="urn:microsoft.com/office/officeart/2005/8/layout/process4"/>
    <dgm:cxn modelId="{BA17C45B-13E1-45F4-96B7-891D3CE1D503}" type="presParOf" srcId="{4741F2FF-E2DA-46A5-B794-8548193C9211}" destId="{E2C690A0-4EC8-4C7A-87CF-096FF61E4FAA}" srcOrd="1" destOrd="0" presId="urn:microsoft.com/office/officeart/2005/8/layout/process4"/>
    <dgm:cxn modelId="{5B6FAB68-6078-45C7-94A9-9DF297F8A69D}" type="presParOf" srcId="{4741F2FF-E2DA-46A5-B794-8548193C9211}" destId="{964B130C-9E1A-497F-BA8B-7365D70E6892}" srcOrd="2" destOrd="0" presId="urn:microsoft.com/office/officeart/2005/8/layout/process4"/>
    <dgm:cxn modelId="{AC6C55F0-2DB3-4EEC-A891-3D170F3C1277}" type="presParOf" srcId="{964B130C-9E1A-497F-BA8B-7365D70E6892}" destId="{B6993E26-6943-4026-B218-50D803BE4DB6}" srcOrd="0" destOrd="0" presId="urn:microsoft.com/office/officeart/2005/8/layout/process4"/>
    <dgm:cxn modelId="{629C0544-F770-495A-9AE0-10D3E1A52950}" type="presParOf" srcId="{4741F2FF-E2DA-46A5-B794-8548193C9211}" destId="{033A6E4B-F8E5-47D5-AFA8-9690916F04A6}" srcOrd="3" destOrd="0" presId="urn:microsoft.com/office/officeart/2005/8/layout/process4"/>
    <dgm:cxn modelId="{47C85161-CC1C-4C78-ACC0-E4EFC0E975D3}" type="presParOf" srcId="{4741F2FF-E2DA-46A5-B794-8548193C9211}" destId="{30BC4745-3A84-4DB7-BA1F-7B3731C3EC9C}" srcOrd="4" destOrd="0" presId="urn:microsoft.com/office/officeart/2005/8/layout/process4"/>
    <dgm:cxn modelId="{18252D64-F45A-4F29-8A10-7813559A0CFF}" type="presParOf" srcId="{30BC4745-3A84-4DB7-BA1F-7B3731C3EC9C}" destId="{B221FDA9-ACB8-43DF-9DA2-D336CDA065E8}" srcOrd="0" destOrd="0" presId="urn:microsoft.com/office/officeart/2005/8/layout/process4"/>
    <dgm:cxn modelId="{5F13B3C3-7646-4BAD-908D-2091EF7E4C02}" type="presParOf" srcId="{4741F2FF-E2DA-46A5-B794-8548193C9211}" destId="{81CCFADC-D443-43E8-B13F-0832C96C0582}" srcOrd="5" destOrd="0" presId="urn:microsoft.com/office/officeart/2005/8/layout/process4"/>
    <dgm:cxn modelId="{604C5AD2-5F0B-4A3D-AE81-3215C0AB92C0}" type="presParOf" srcId="{4741F2FF-E2DA-46A5-B794-8548193C9211}" destId="{847A090B-4EBD-4508-B1EF-0D02EF842B94}" srcOrd="6" destOrd="0" presId="urn:microsoft.com/office/officeart/2005/8/layout/process4"/>
    <dgm:cxn modelId="{6996EB8E-B8E7-43F4-9DE8-0E2ED5AADDA1}" type="presParOf" srcId="{847A090B-4EBD-4508-B1EF-0D02EF842B94}" destId="{24579CF5-D3E3-4275-92AC-9EE1EA709DC6}" srcOrd="0" destOrd="0" presId="urn:microsoft.com/office/officeart/2005/8/layout/process4"/>
    <dgm:cxn modelId="{65216A93-CB3D-4923-9F82-D993B241744E}" type="presParOf" srcId="{4741F2FF-E2DA-46A5-B794-8548193C9211}" destId="{A015CBF6-3CBB-4081-B297-558C6331F615}" srcOrd="7" destOrd="0" presId="urn:microsoft.com/office/officeart/2005/8/layout/process4"/>
    <dgm:cxn modelId="{9252E3E7-D6C8-448D-A2D2-96AF32A50F91}" type="presParOf" srcId="{4741F2FF-E2DA-46A5-B794-8548193C9211}" destId="{E18928E0-2F32-49E3-BF51-80825C65E6A8}" srcOrd="8" destOrd="0" presId="urn:microsoft.com/office/officeart/2005/8/layout/process4"/>
    <dgm:cxn modelId="{8C0780A9-E714-4BDC-93BF-E052D0387B62}" type="presParOf" srcId="{E18928E0-2F32-49E3-BF51-80825C65E6A8}" destId="{C220312A-6141-4DD6-9191-F9288D7B75C5}" srcOrd="0" destOrd="0" presId="urn:microsoft.com/office/officeart/2005/8/layout/process4"/>
    <dgm:cxn modelId="{791CB0F6-764C-40DD-84C3-E7D0B7B718F2}" type="presParOf" srcId="{4741F2FF-E2DA-46A5-B794-8548193C9211}" destId="{01DAE332-84C8-4CA2-98E9-DF03B8F1DAC8}" srcOrd="9" destOrd="0" presId="urn:microsoft.com/office/officeart/2005/8/layout/process4"/>
    <dgm:cxn modelId="{3B61496D-259C-48C7-BEA7-7D7B17159ECB}" type="presParOf" srcId="{4741F2FF-E2DA-46A5-B794-8548193C9211}" destId="{724DC90A-8F42-4ED0-B137-8F656FB7F258}" srcOrd="10" destOrd="0" presId="urn:microsoft.com/office/officeart/2005/8/layout/process4"/>
    <dgm:cxn modelId="{81B85831-D576-4027-A693-C9639331AA1D}" type="presParOf" srcId="{724DC90A-8F42-4ED0-B137-8F656FB7F258}" destId="{2D63FAD9-84B8-487A-9996-4E822E1DF09E}" srcOrd="0" destOrd="0" presId="urn:microsoft.com/office/officeart/2005/8/layout/process4"/>
    <dgm:cxn modelId="{C1F44335-6E7B-41D3-BDF0-D48791D5357F}" type="presParOf" srcId="{4741F2FF-E2DA-46A5-B794-8548193C9211}" destId="{64583F44-71E4-4186-9F47-9B1CDADD447B}" srcOrd="11" destOrd="0" presId="urn:microsoft.com/office/officeart/2005/8/layout/process4"/>
    <dgm:cxn modelId="{DA24D777-5B25-4235-9483-32442DAE3FC2}" type="presParOf" srcId="{4741F2FF-E2DA-46A5-B794-8548193C9211}" destId="{09FBE1E1-723F-450E-967E-3FC8D34BD429}" srcOrd="12" destOrd="0" presId="urn:microsoft.com/office/officeart/2005/8/layout/process4"/>
    <dgm:cxn modelId="{DE744C3D-191D-47E5-ABF8-A9C7FF9FA4B0}" type="presParOf" srcId="{09FBE1E1-723F-450E-967E-3FC8D34BD429}" destId="{8EC01C81-B86C-448A-B308-084CB7CAD468}"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6E2EA3-CB92-4BD2-BBB9-86F23A2D36EC}">
      <dsp:nvSpPr>
        <dsp:cNvPr id="0" name=""/>
        <dsp:cNvSpPr/>
      </dsp:nvSpPr>
      <dsp:spPr>
        <a:xfrm>
          <a:off x="0" y="4681098"/>
          <a:ext cx="5067300" cy="512250"/>
        </a:xfrm>
        <a:prstGeom prst="rect">
          <a:avLst/>
        </a:prstGeom>
        <a:solidFill>
          <a:schemeClr val="accent4">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Knowledge Representation</a:t>
          </a:r>
          <a:endParaRPr lang="en-US" sz="1800" kern="1200" dirty="0"/>
        </a:p>
      </dsp:txBody>
      <dsp:txXfrm>
        <a:off x="0" y="4681098"/>
        <a:ext cx="5067300" cy="512250"/>
      </dsp:txXfrm>
    </dsp:sp>
    <dsp:sp modelId="{B6993E26-6943-4026-B218-50D803BE4DB6}">
      <dsp:nvSpPr>
        <dsp:cNvPr id="0" name=""/>
        <dsp:cNvSpPr/>
      </dsp:nvSpPr>
      <dsp:spPr>
        <a:xfrm rot="10800000">
          <a:off x="0" y="3900941"/>
          <a:ext cx="5067300" cy="787840"/>
        </a:xfrm>
        <a:prstGeom prst="upArrowCallout">
          <a:avLst/>
        </a:prstGeom>
        <a:solidFill>
          <a:schemeClr val="accent4">
            <a:hueOff val="1450266"/>
            <a:satOff val="-3143"/>
            <a:lumOff val="-134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Pattern Evaluation</a:t>
          </a:r>
          <a:endParaRPr lang="en-US" sz="1800" kern="1200" dirty="0"/>
        </a:p>
      </dsp:txBody>
      <dsp:txXfrm rot="10800000">
        <a:off x="0" y="3900941"/>
        <a:ext cx="5067300" cy="511915"/>
      </dsp:txXfrm>
    </dsp:sp>
    <dsp:sp modelId="{B221FDA9-ACB8-43DF-9DA2-D336CDA065E8}">
      <dsp:nvSpPr>
        <dsp:cNvPr id="0" name=""/>
        <dsp:cNvSpPr/>
      </dsp:nvSpPr>
      <dsp:spPr>
        <a:xfrm rot="10800000">
          <a:off x="0" y="3120784"/>
          <a:ext cx="5067300" cy="787840"/>
        </a:xfrm>
        <a:prstGeom prst="upArrowCallout">
          <a:avLst/>
        </a:prstGeom>
        <a:solidFill>
          <a:schemeClr val="accent4">
            <a:hueOff val="2900532"/>
            <a:satOff val="-6286"/>
            <a:lumOff val="-268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Data Mining</a:t>
          </a:r>
          <a:endParaRPr lang="en-US" sz="1800" kern="1200" dirty="0"/>
        </a:p>
      </dsp:txBody>
      <dsp:txXfrm rot="10800000">
        <a:off x="0" y="3120784"/>
        <a:ext cx="5067300" cy="511915"/>
      </dsp:txXfrm>
    </dsp:sp>
    <dsp:sp modelId="{24579CF5-D3E3-4275-92AC-9EE1EA709DC6}">
      <dsp:nvSpPr>
        <dsp:cNvPr id="0" name=""/>
        <dsp:cNvSpPr/>
      </dsp:nvSpPr>
      <dsp:spPr>
        <a:xfrm rot="10800000">
          <a:off x="0" y="2340627"/>
          <a:ext cx="5067300" cy="787840"/>
        </a:xfrm>
        <a:prstGeom prst="upArrowCallout">
          <a:avLst/>
        </a:prstGeom>
        <a:solidFill>
          <a:schemeClr val="accent4">
            <a:hueOff val="4350797"/>
            <a:satOff val="-9429"/>
            <a:lumOff val="-402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Data Transformation</a:t>
          </a:r>
          <a:endParaRPr lang="en-US" sz="1800" kern="1200" dirty="0"/>
        </a:p>
      </dsp:txBody>
      <dsp:txXfrm rot="10800000">
        <a:off x="0" y="2340627"/>
        <a:ext cx="5067300" cy="511915"/>
      </dsp:txXfrm>
    </dsp:sp>
    <dsp:sp modelId="{C220312A-6141-4DD6-9191-F9288D7B75C5}">
      <dsp:nvSpPr>
        <dsp:cNvPr id="0" name=""/>
        <dsp:cNvSpPr/>
      </dsp:nvSpPr>
      <dsp:spPr>
        <a:xfrm rot="10800000">
          <a:off x="0" y="1560471"/>
          <a:ext cx="5067300" cy="787840"/>
        </a:xfrm>
        <a:prstGeom prst="upArrowCallout">
          <a:avLst/>
        </a:prstGeom>
        <a:solidFill>
          <a:schemeClr val="accent4">
            <a:hueOff val="5801063"/>
            <a:satOff val="-12571"/>
            <a:lumOff val="-536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Data Reduction</a:t>
          </a:r>
          <a:endParaRPr lang="en-US" sz="1800" kern="1200" dirty="0"/>
        </a:p>
      </dsp:txBody>
      <dsp:txXfrm rot="10800000">
        <a:off x="0" y="1560471"/>
        <a:ext cx="5067300" cy="511915"/>
      </dsp:txXfrm>
    </dsp:sp>
    <dsp:sp modelId="{2D63FAD9-84B8-487A-9996-4E822E1DF09E}">
      <dsp:nvSpPr>
        <dsp:cNvPr id="0" name=""/>
        <dsp:cNvSpPr/>
      </dsp:nvSpPr>
      <dsp:spPr>
        <a:xfrm rot="10800000">
          <a:off x="0" y="780314"/>
          <a:ext cx="5067300" cy="787840"/>
        </a:xfrm>
        <a:prstGeom prst="upArrowCallout">
          <a:avLst/>
        </a:prstGeom>
        <a:solidFill>
          <a:schemeClr val="accent4">
            <a:hueOff val="7251329"/>
            <a:satOff val="-15714"/>
            <a:lumOff val="-670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IN" sz="1800" b="0" i="0" kern="1200" dirty="0" smtClean="0"/>
            <a:t>Data Integration</a:t>
          </a:r>
          <a:endParaRPr lang="en-US" sz="1800" kern="1200" dirty="0"/>
        </a:p>
      </dsp:txBody>
      <dsp:txXfrm rot="10800000">
        <a:off x="0" y="780314"/>
        <a:ext cx="5067300" cy="511915"/>
      </dsp:txXfrm>
    </dsp:sp>
    <dsp:sp modelId="{8EC01C81-B86C-448A-B308-084CB7CAD468}">
      <dsp:nvSpPr>
        <dsp:cNvPr id="0" name=""/>
        <dsp:cNvSpPr/>
      </dsp:nvSpPr>
      <dsp:spPr>
        <a:xfrm rot="10800000">
          <a:off x="0" y="0"/>
          <a:ext cx="5067300" cy="787840"/>
        </a:xfrm>
        <a:prstGeom prst="upArrowCallout">
          <a:avLst/>
        </a:prstGeom>
        <a:solidFill>
          <a:schemeClr val="accent4">
            <a:hueOff val="8701595"/>
            <a:satOff val="-18857"/>
            <a:lumOff val="-804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US" sz="1800" kern="1200" dirty="0" smtClean="0"/>
            <a:t>Data Cleaning</a:t>
          </a:r>
          <a:endParaRPr lang="en-US" sz="1800" kern="1200" dirty="0"/>
        </a:p>
      </dsp:txBody>
      <dsp:txXfrm rot="10800000">
        <a:off x="0" y="0"/>
        <a:ext cx="5067300" cy="511915"/>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png>
</file>

<file path=ppt/media/image20.png>
</file>

<file path=ppt/media/image21.png>
</file>

<file path=ppt/media/image22.png>
</file>

<file path=ppt/media/image23.jpe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jpeg>
</file>

<file path=ppt/media/image45.png>
</file>

<file path=ppt/media/image46.png>
</file>

<file path=ppt/media/image47.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922943-4A63-4AE7-A8B7-5190BEF72A55}" type="datetimeFigureOut">
              <a:rPr lang="en-IN" smtClean="0"/>
              <a:t>29-08-2021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E96653-37B6-467A-B3DC-22C6DB215EED}" type="slidenum">
              <a:rPr lang="en-IN" smtClean="0"/>
              <a:t>‹#›</a:t>
            </a:fld>
            <a:endParaRPr lang="en-IN"/>
          </a:p>
        </p:txBody>
      </p:sp>
    </p:spTree>
    <p:extLst>
      <p:ext uri="{BB962C8B-B14F-4D97-AF65-F5344CB8AC3E}">
        <p14:creationId xmlns:p14="http://schemas.microsoft.com/office/powerpoint/2010/main" val="39952827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IN" dirty="0"/>
              <a:t>Logic regression output is either 0 or 1, T or F, Y or N. Solves classification problems. Uses Sigmoid function or S-curve.</a:t>
            </a:r>
          </a:p>
          <a:p>
            <a:pPr marL="228600" indent="-228600">
              <a:buAutoNum type="arabicPeriod"/>
            </a:pPr>
            <a:r>
              <a:rPr lang="en-IN" dirty="0"/>
              <a:t>SVM is supervised learning method that looks at data and sorts it in one of the two categories. </a:t>
            </a:r>
            <a:r>
              <a:rPr lang="en-IN" dirty="0" err="1"/>
              <a:t>Height,weight</a:t>
            </a:r>
            <a:r>
              <a:rPr lang="en-IN" dirty="0"/>
              <a:t> and m or f</a:t>
            </a:r>
          </a:p>
        </p:txBody>
      </p:sp>
      <p:sp>
        <p:nvSpPr>
          <p:cNvPr id="4" name="Slide Number Placeholder 3"/>
          <p:cNvSpPr>
            <a:spLocks noGrp="1"/>
          </p:cNvSpPr>
          <p:nvPr>
            <p:ph type="sldNum" sz="quarter" idx="5"/>
          </p:nvPr>
        </p:nvSpPr>
        <p:spPr/>
        <p:txBody>
          <a:bodyPr/>
          <a:lstStyle/>
          <a:p>
            <a:fld id="{E30AFB84-9FF1-429B-B0D4-DA402DCE91E4}" type="slidenum">
              <a:rPr lang="zh-TW" altLang="en-US" smtClean="0"/>
              <a:t>21</a:t>
            </a:fld>
            <a:endParaRPr lang="zh-TW" altLang="en-US"/>
          </a:p>
        </p:txBody>
      </p:sp>
    </p:spTree>
    <p:extLst>
      <p:ext uri="{BB962C8B-B14F-4D97-AF65-F5344CB8AC3E}">
        <p14:creationId xmlns:p14="http://schemas.microsoft.com/office/powerpoint/2010/main" val="1899952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K-Means clustering – news, cluster centroid school, monthly salary and saving potential</a:t>
            </a:r>
          </a:p>
          <a:p>
            <a:r>
              <a:rPr lang="en-IN" dirty="0"/>
              <a:t>KNN- Example </a:t>
            </a:r>
            <a:r>
              <a:rPr lang="en-IN" dirty="0" err="1"/>
              <a:t>height,weight,Size</a:t>
            </a:r>
            <a:r>
              <a:rPr lang="en-IN"/>
              <a:t>(S,M,L)</a:t>
            </a:r>
            <a:endParaRPr lang="en-IN" dirty="0"/>
          </a:p>
        </p:txBody>
      </p:sp>
      <p:sp>
        <p:nvSpPr>
          <p:cNvPr id="4" name="Slide Number Placeholder 3"/>
          <p:cNvSpPr>
            <a:spLocks noGrp="1"/>
          </p:cNvSpPr>
          <p:nvPr>
            <p:ph type="sldNum" sz="quarter" idx="5"/>
          </p:nvPr>
        </p:nvSpPr>
        <p:spPr/>
        <p:txBody>
          <a:bodyPr/>
          <a:lstStyle/>
          <a:p>
            <a:fld id="{E30AFB84-9FF1-429B-B0D4-DA402DCE91E4}" type="slidenum">
              <a:rPr lang="zh-TW" altLang="en-US" smtClean="0"/>
              <a:t>22</a:t>
            </a:fld>
            <a:endParaRPr lang="zh-TW" altLang="en-US"/>
          </a:p>
        </p:txBody>
      </p:sp>
    </p:spTree>
    <p:extLst>
      <p:ext uri="{BB962C8B-B14F-4D97-AF65-F5344CB8AC3E}">
        <p14:creationId xmlns:p14="http://schemas.microsoft.com/office/powerpoint/2010/main" val="1039670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標題及物件">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499616"/>
            <a:ext cx="10972800" cy="462654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Date Placeholder 3"/>
          <p:cNvSpPr>
            <a:spLocks noGrp="1"/>
          </p:cNvSpPr>
          <p:nvPr>
            <p:ph type="dt" sz="half" idx="10"/>
          </p:nvPr>
        </p:nvSpPr>
        <p:spPr/>
        <p:txBody>
          <a:bodyPr/>
          <a:lstStyle/>
          <a:p>
            <a:fld id="{766CA2E2-0D20-4391-8F3E-CAAFE6E7FA52}" type="datetimeFigureOut">
              <a:rPr lang="zh-TW" altLang="en-US" smtClean="0"/>
              <a:t>2021/8/29</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722B575E-21D9-4F81-9A86-37E23FE3D5CC}" type="slidenum">
              <a:rPr lang="zh-TW" altLang="en-US" smtClean="0"/>
              <a:t>‹#›</a:t>
            </a:fld>
            <a:endParaRPr lang="zh-TW" altLang="en-US"/>
          </a:p>
        </p:txBody>
      </p:sp>
      <p:grpSp>
        <p:nvGrpSpPr>
          <p:cNvPr id="2" name="Group 13"/>
          <p:cNvGrpSpPr/>
          <p:nvPr/>
        </p:nvGrpSpPr>
        <p:grpSpPr>
          <a:xfrm>
            <a:off x="0" y="1371600"/>
            <a:ext cx="12192000" cy="73152"/>
            <a:chOff x="0" y="3268345"/>
            <a:chExt cx="9144000" cy="146304"/>
          </a:xfrm>
        </p:grpSpPr>
        <p:sp>
          <p:nvSpPr>
            <p:cNvPr id="15" name="Rectangle 14"/>
            <p:cNvSpPr/>
            <p:nvPr userDrawn="1"/>
          </p:nvSpPr>
          <p:spPr>
            <a:xfrm>
              <a:off x="0" y="3268345"/>
              <a:ext cx="9144000" cy="14630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Rectangle 15"/>
            <p:cNvSpPr/>
            <p:nvPr userDrawn="1"/>
          </p:nvSpPr>
          <p:spPr>
            <a:xfrm>
              <a:off x="5181600" y="3268345"/>
              <a:ext cx="1097280" cy="146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Rectangle 16"/>
            <p:cNvSpPr/>
            <p:nvPr userDrawn="1"/>
          </p:nvSpPr>
          <p:spPr>
            <a:xfrm>
              <a:off x="6278880" y="3268345"/>
              <a:ext cx="1097280" cy="1463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a:xfrm>
              <a:off x="7376160" y="3268345"/>
              <a:ext cx="1097280" cy="14630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
        <p:nvSpPr>
          <p:cNvPr id="19" name="Title 18"/>
          <p:cNvSpPr>
            <a:spLocks noGrp="1"/>
          </p:cNvSpPr>
          <p:nvPr>
            <p:ph type="title"/>
          </p:nvPr>
        </p:nvSpPr>
        <p:spPr/>
        <p:txBody>
          <a:bodyPr/>
          <a:lstStyle/>
          <a:p>
            <a:r>
              <a:rPr lang="zh-TW" altLang="en-US"/>
              <a:t>按一下以編輯母片標題樣式</a:t>
            </a:r>
            <a:endParaRPr lang="en-US"/>
          </a:p>
        </p:txBody>
      </p:sp>
    </p:spTree>
    <p:extLst>
      <p:ext uri="{BB962C8B-B14F-4D97-AF65-F5344CB8AC3E}">
        <p14:creationId xmlns:p14="http://schemas.microsoft.com/office/powerpoint/2010/main" val="365005438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8/29/2021</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8/29/2021</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 id="2147483852" r:id="rId12"/>
  </p:sldLayoutIdLst>
  <mc:AlternateContent xmlns:mc="http://schemas.openxmlformats.org/markup-compatibility/2006">
    <mc:Choice xmlns:p14="http://schemas.microsoft.com/office/powerpoint/2010/main" Requires="p14">
      <p:transition p14:dur="10"/>
    </mc:Choice>
    <mc:Fallback>
      <p:transition/>
    </mc:Fallback>
  </mc:AlternateConten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4.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3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www.analyticsvidhya.com/blog/2015/02/data-exploration-preparation-mode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Machine Learning for Marketing - IE Exponential Learning Blog"/>
          <p:cNvPicPr>
            <a:picLocks noChangeAspect="1" noChangeArrowheads="1"/>
          </p:cNvPicPr>
          <p:nvPr/>
        </p:nvPicPr>
        <p:blipFill>
          <a:blip r:embed="rId2">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0" y="0"/>
            <a:ext cx="12192000" cy="67691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658697" y="1139714"/>
            <a:ext cx="11855196" cy="1223412"/>
          </a:xfrm>
          <a:prstGeom prst="rect">
            <a:avLst/>
          </a:prstGeom>
          <a:noFill/>
        </p:spPr>
        <p:txBody>
          <a:bodyPr wrap="square" rtlCol="0">
            <a:spAutoFit/>
          </a:bodyPr>
          <a:lstStyle/>
          <a:p>
            <a:pPr algn="ctr"/>
            <a:endParaRPr lang="en-US" sz="1050" b="1" dirty="0" smtClean="0"/>
          </a:p>
          <a:p>
            <a:pPr algn="ctr"/>
            <a:endParaRPr lang="en-US" sz="1050" b="1" dirty="0"/>
          </a:p>
          <a:p>
            <a:pPr algn="ctr"/>
            <a:endParaRPr lang="en-US" sz="1050" b="1" dirty="0" smtClean="0"/>
          </a:p>
          <a:p>
            <a:pPr algn="ctr"/>
            <a:endParaRPr lang="en-US" sz="1050" b="1" dirty="0"/>
          </a:p>
          <a:p>
            <a:pPr algn="ctr"/>
            <a:endParaRPr lang="en-US" sz="1050" b="1" dirty="0" smtClean="0"/>
          </a:p>
          <a:p>
            <a:pPr algn="ctr"/>
            <a:endParaRPr lang="en-US" sz="1050" b="1" dirty="0"/>
          </a:p>
          <a:p>
            <a:pPr algn="ctr"/>
            <a:endParaRPr lang="en-IN" sz="1050" dirty="0"/>
          </a:p>
        </p:txBody>
      </p:sp>
      <p:sp>
        <p:nvSpPr>
          <p:cNvPr id="3" name="Subtitle 2"/>
          <p:cNvSpPr>
            <a:spLocks noGrp="1"/>
          </p:cNvSpPr>
          <p:nvPr>
            <p:ph type="subTitle" idx="1"/>
          </p:nvPr>
        </p:nvSpPr>
        <p:spPr>
          <a:xfrm>
            <a:off x="6731000" y="2980944"/>
            <a:ext cx="1710591" cy="1083056"/>
          </a:xfrm>
        </p:spPr>
        <p:txBody>
          <a:bodyPr>
            <a:normAutofit/>
          </a:bodyPr>
          <a:lstStyle/>
          <a:p>
            <a:endParaRPr lang="en-IN" dirty="0" smtClean="0">
              <a:latin typeface="Arial Black" panose="020B0A04020102020204" pitchFamily="34" charset="0"/>
            </a:endParaRPr>
          </a:p>
          <a:p>
            <a:endParaRPr lang="en-IN" dirty="0">
              <a:latin typeface="Arial Black" panose="020B0A04020102020204" pitchFamily="34" charset="0"/>
            </a:endParaRPr>
          </a:p>
        </p:txBody>
      </p:sp>
      <p:pic>
        <p:nvPicPr>
          <p:cNvPr id="9" name="Picture 8"/>
          <p:cNvPicPr>
            <a:picLocks noChangeAspect="1"/>
          </p:cNvPicPr>
          <p:nvPr/>
        </p:nvPicPr>
        <p:blipFill>
          <a:blip r:embed="rId3"/>
          <a:stretch>
            <a:fillRect/>
          </a:stretch>
        </p:blipFill>
        <p:spPr>
          <a:xfrm>
            <a:off x="7289800" y="812800"/>
            <a:ext cx="4787899" cy="4737100"/>
          </a:xfrm>
          <a:prstGeom prst="rect">
            <a:avLst/>
          </a:prstGeom>
        </p:spPr>
      </p:pic>
      <p:sp>
        <p:nvSpPr>
          <p:cNvPr id="2" name="Title 1"/>
          <p:cNvSpPr>
            <a:spLocks noGrp="1"/>
          </p:cNvSpPr>
          <p:nvPr>
            <p:ph type="ctrTitle"/>
          </p:nvPr>
        </p:nvSpPr>
        <p:spPr>
          <a:xfrm>
            <a:off x="0" y="1016000"/>
            <a:ext cx="3859963" cy="4737100"/>
          </a:xfrm>
          <a:solidFill>
            <a:schemeClr val="accent1">
              <a:lumMod val="20000"/>
              <a:lumOff val="80000"/>
            </a:schemeClr>
          </a:solidFill>
        </p:spPr>
        <p:style>
          <a:lnRef idx="2">
            <a:schemeClr val="accent1"/>
          </a:lnRef>
          <a:fillRef idx="1">
            <a:schemeClr val="lt1"/>
          </a:fillRef>
          <a:effectRef idx="0">
            <a:schemeClr val="accent1"/>
          </a:effectRef>
          <a:fontRef idx="minor">
            <a:schemeClr val="dk1"/>
          </a:fontRef>
        </p:style>
        <p:txBody>
          <a:bodyPr>
            <a:normAutofit fontScale="90000"/>
          </a:bodyPr>
          <a:lstStyle/>
          <a:p>
            <a:pPr algn="ctr"/>
            <a:r>
              <a:rPr lang="en-IN" sz="4400" spc="0" dirty="0" smtClean="0">
                <a:ln w="0"/>
                <a:solidFill>
                  <a:srgbClr val="002060"/>
                </a:solidFill>
                <a:effectLst>
                  <a:outerShdw blurRad="38100" dist="25400" dir="5400000" algn="ctr" rotWithShape="0">
                    <a:srgbClr val="6E747A">
                      <a:alpha val="43000"/>
                    </a:srgbClr>
                  </a:outerShdw>
                </a:effectLst>
              </a:rPr>
              <a:t>ASSIGNMENT –I</a:t>
            </a:r>
            <a:br>
              <a:rPr lang="en-IN" sz="4400" spc="0" dirty="0" smtClean="0">
                <a:ln w="0"/>
                <a:solidFill>
                  <a:srgbClr val="002060"/>
                </a:solidFill>
                <a:effectLst>
                  <a:outerShdw blurRad="38100" dist="25400" dir="5400000" algn="ctr" rotWithShape="0">
                    <a:srgbClr val="6E747A">
                      <a:alpha val="43000"/>
                    </a:srgbClr>
                  </a:outerShdw>
                </a:effectLst>
              </a:rPr>
            </a:br>
            <a:r>
              <a:rPr lang="en-IN" sz="4400" spc="0" dirty="0" smtClean="0">
                <a:ln w="0"/>
                <a:solidFill>
                  <a:srgbClr val="002060"/>
                </a:solidFill>
                <a:effectLst>
                  <a:outerShdw blurRad="38100" dist="25400" dir="5400000" algn="ctr" rotWithShape="0">
                    <a:srgbClr val="6E747A">
                      <a:alpha val="43000"/>
                    </a:srgbClr>
                  </a:outerShdw>
                </a:effectLst>
              </a:rPr>
              <a:t>DEEP LEARNING</a:t>
            </a:r>
            <a:br>
              <a:rPr lang="en-IN" sz="4400" spc="0" dirty="0" smtClean="0">
                <a:ln w="0"/>
                <a:solidFill>
                  <a:srgbClr val="002060"/>
                </a:solidFill>
                <a:effectLst>
                  <a:outerShdw blurRad="38100" dist="25400" dir="5400000" algn="ctr" rotWithShape="0">
                    <a:srgbClr val="6E747A">
                      <a:alpha val="43000"/>
                    </a:srgbClr>
                  </a:outerShdw>
                </a:effectLst>
              </a:rPr>
            </a:br>
            <a:r>
              <a:rPr lang="en-IN" sz="4400" spc="0" dirty="0" smtClean="0">
                <a:ln w="0"/>
                <a:solidFill>
                  <a:srgbClr val="002060"/>
                </a:solidFill>
                <a:effectLst>
                  <a:outerShdw blurRad="38100" dist="25400" dir="5400000" algn="ctr" rotWithShape="0">
                    <a:srgbClr val="6E747A">
                      <a:alpha val="43000"/>
                    </a:srgbClr>
                  </a:outerShdw>
                </a:effectLst>
              </a:rPr>
              <a:t/>
            </a:r>
            <a:br>
              <a:rPr lang="en-IN" sz="4400" spc="0" dirty="0" smtClean="0">
                <a:ln w="0"/>
                <a:solidFill>
                  <a:srgbClr val="002060"/>
                </a:solidFill>
                <a:effectLst>
                  <a:outerShdw blurRad="38100" dist="25400" dir="5400000" algn="ctr" rotWithShape="0">
                    <a:srgbClr val="6E747A">
                      <a:alpha val="43000"/>
                    </a:srgbClr>
                  </a:outerShdw>
                </a:effectLst>
              </a:rPr>
            </a:br>
            <a: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t>TEJAAL M</a:t>
            </a:r>
            <a:b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br>
            <a: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t>ENG19CS0334</a:t>
            </a:r>
            <a:b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br>
            <a: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t>SEM V</a:t>
            </a:r>
            <a:b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br>
            <a:r>
              <a:rPr lang="en-IN" sz="4400" dirty="0">
                <a:ln w="0"/>
                <a:solidFill>
                  <a:schemeClr val="tx2">
                    <a:lumMod val="50000"/>
                  </a:schemeClr>
                </a:solidFill>
                <a:latin typeface="Calibri" panose="020F0502020204030204" pitchFamily="34" charset="0"/>
                <a:ea typeface="Cambria Math" panose="02040503050406030204" pitchFamily="18" charset="0"/>
                <a:cs typeface="Calibri" panose="020F0502020204030204" pitchFamily="34" charset="0"/>
              </a:rPr>
              <a:t>F section</a:t>
            </a:r>
            <a:r>
              <a:rPr lang="en-IN" sz="4400" dirty="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
            </a:r>
            <a:br>
              <a:rPr lang="en-IN" sz="4400" dirty="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br>
            <a:r>
              <a:rPr lang="en-IN" sz="4400" spc="0" dirty="0" smtClean="0">
                <a:ln w="0"/>
                <a:solidFill>
                  <a:schemeClr val="accent1"/>
                </a:solidFill>
                <a:effectLst>
                  <a:outerShdw blurRad="38100" dist="25400" dir="5400000" algn="ctr" rotWithShape="0">
                    <a:srgbClr val="6E747A">
                      <a:alpha val="43000"/>
                    </a:srgbClr>
                  </a:outerShdw>
                </a:effectLst>
              </a:rPr>
              <a:t/>
            </a:r>
            <a:br>
              <a:rPr lang="en-IN" sz="4400" spc="0" dirty="0" smtClean="0">
                <a:ln w="0"/>
                <a:solidFill>
                  <a:schemeClr val="accent1"/>
                </a:solidFill>
                <a:effectLst>
                  <a:outerShdw blurRad="38100" dist="25400" dir="5400000" algn="ctr" rotWithShape="0">
                    <a:srgbClr val="6E747A">
                      <a:alpha val="43000"/>
                    </a:srgbClr>
                  </a:outerShdw>
                </a:effectLst>
              </a:rPr>
            </a:br>
            <a:endParaRPr lang="en-IN" sz="1200"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7504496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06400" y="318790"/>
            <a:ext cx="11264900" cy="6361410"/>
          </a:xfrm>
          <a:prstGeom prst="rect">
            <a:avLst/>
          </a:prstGeom>
        </p:spPr>
      </p:pic>
    </p:spTree>
    <p:extLst>
      <p:ext uri="{BB962C8B-B14F-4D97-AF65-F5344CB8AC3E}">
        <p14:creationId xmlns:p14="http://schemas.microsoft.com/office/powerpoint/2010/main" val="59605387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0900" y="673798"/>
            <a:ext cx="10938764" cy="5705475"/>
          </a:xfrm>
          <a:prstGeom prst="rect">
            <a:avLst/>
          </a:prstGeom>
        </p:spPr>
      </p:pic>
    </p:spTree>
    <p:extLst>
      <p:ext uri="{BB962C8B-B14F-4D97-AF65-F5344CB8AC3E}">
        <p14:creationId xmlns:p14="http://schemas.microsoft.com/office/powerpoint/2010/main" val="233865015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326FF5B-952A-4F60-BB1E-49E4F839CDC1}"/>
              </a:ext>
            </a:extLst>
          </p:cNvPr>
          <p:cNvSpPr>
            <a:spLocks noGrp="1"/>
          </p:cNvSpPr>
          <p:nvPr>
            <p:ph type="title"/>
          </p:nvPr>
        </p:nvSpPr>
        <p:spPr/>
        <p:txBody>
          <a:bodyPr/>
          <a:lstStyle/>
          <a:p>
            <a:r>
              <a:rPr lang="en-IN" dirty="0"/>
              <a:t>Reinforcement Learning</a:t>
            </a:r>
          </a:p>
        </p:txBody>
      </p:sp>
      <p:sp>
        <p:nvSpPr>
          <p:cNvPr id="2" name="Content Placeholder 1">
            <a:extLst>
              <a:ext uri="{FF2B5EF4-FFF2-40B4-BE49-F238E27FC236}">
                <a16:creationId xmlns:a16="http://schemas.microsoft.com/office/drawing/2014/main" id="{F66A5F8E-FB6E-4665-ACA2-ABD260770964}"/>
              </a:ext>
            </a:extLst>
          </p:cNvPr>
          <p:cNvSpPr>
            <a:spLocks noGrp="1"/>
          </p:cNvSpPr>
          <p:nvPr>
            <p:ph idx="1"/>
          </p:nvPr>
        </p:nvSpPr>
        <p:spPr/>
        <p:txBody>
          <a:bodyPr>
            <a:normAutofit/>
          </a:bodyPr>
          <a:lstStyle/>
          <a:p>
            <a:pPr marL="0" indent="0">
              <a:buNone/>
            </a:pPr>
            <a:endParaRPr lang="en-US" sz="2800" dirty="0">
              <a:solidFill>
                <a:srgbClr val="002060"/>
              </a:solidFill>
            </a:endParaRPr>
          </a:p>
          <a:p>
            <a:r>
              <a:rPr lang="en-US" sz="2800" dirty="0">
                <a:solidFill>
                  <a:srgbClr val="002060"/>
                </a:solidFill>
              </a:rPr>
              <a:t>It is the ability of an agent to interact with the environment and find out what is the best outcome. It follows the concept of hit and trial method. </a:t>
            </a:r>
          </a:p>
          <a:p>
            <a:r>
              <a:rPr lang="en-US" sz="2800" dirty="0">
                <a:solidFill>
                  <a:srgbClr val="002060"/>
                </a:solidFill>
              </a:rPr>
              <a:t>The agent is rewarded or penalized with a point for a correct or a wrong answer, and on the basis of the positive reward points gained the model trains itself. And again once trained it gets ready to predict the new data presented to it.</a:t>
            </a:r>
          </a:p>
          <a:p>
            <a:endParaRPr lang="en-IN" dirty="0"/>
          </a:p>
        </p:txBody>
      </p:sp>
    </p:spTree>
    <p:extLst>
      <p:ext uri="{BB962C8B-B14F-4D97-AF65-F5344CB8AC3E}">
        <p14:creationId xmlns:p14="http://schemas.microsoft.com/office/powerpoint/2010/main" val="228992714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349" y="3541325"/>
            <a:ext cx="5321998" cy="3067050"/>
          </a:xfrm>
          <a:prstGeom prst="rect">
            <a:avLst/>
          </a:prstGeom>
        </p:spPr>
      </p:pic>
      <p:pic>
        <p:nvPicPr>
          <p:cNvPr id="4098" name="Picture 2" descr="Machine Learning vs Deep Learning: Which one to choose for your busines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6600" y="0"/>
            <a:ext cx="4813299" cy="323670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stretch>
            <a:fillRect/>
          </a:stretch>
        </p:blipFill>
        <p:spPr>
          <a:xfrm>
            <a:off x="5422900" y="304623"/>
            <a:ext cx="6769100" cy="6050594"/>
          </a:xfrm>
          <a:prstGeom prst="rect">
            <a:avLst/>
          </a:prstGeom>
        </p:spPr>
      </p:pic>
    </p:spTree>
    <p:extLst>
      <p:ext uri="{BB962C8B-B14F-4D97-AF65-F5344CB8AC3E}">
        <p14:creationId xmlns:p14="http://schemas.microsoft.com/office/powerpoint/2010/main" val="370687103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Data </a:t>
            </a:r>
            <a:r>
              <a:rPr lang="en-US" dirty="0"/>
              <a:t>Warehousing</a:t>
            </a:r>
            <a:br>
              <a:rPr lang="en-US" dirty="0"/>
            </a:br>
            <a:r>
              <a:rPr lang="en-US" dirty="0"/>
              <a:t/>
            </a:r>
            <a:br>
              <a:rPr lang="en-US" dirty="0"/>
            </a:br>
            <a:endParaRPr lang="en-IN" dirty="0"/>
          </a:p>
        </p:txBody>
      </p:sp>
      <p:sp>
        <p:nvSpPr>
          <p:cNvPr id="3" name="Content Placeholder 2"/>
          <p:cNvSpPr>
            <a:spLocks noGrp="1"/>
          </p:cNvSpPr>
          <p:nvPr>
            <p:ph idx="1"/>
          </p:nvPr>
        </p:nvSpPr>
        <p:spPr>
          <a:xfrm>
            <a:off x="3847572" y="604380"/>
            <a:ext cx="7315200" cy="6075820"/>
          </a:xfrm>
        </p:spPr>
        <p:txBody>
          <a:bodyPr>
            <a:normAutofit/>
          </a:bodyPr>
          <a:lstStyle/>
          <a:p>
            <a:r>
              <a:rPr lang="en-US" b="1" dirty="0" smtClean="0">
                <a:solidFill>
                  <a:srgbClr val="002060"/>
                </a:solidFill>
              </a:rPr>
              <a:t>Data warehouse</a:t>
            </a:r>
            <a:r>
              <a:rPr lang="en-US" dirty="0" smtClean="0">
                <a:solidFill>
                  <a:srgbClr val="002060"/>
                </a:solidFill>
              </a:rPr>
              <a:t> refers to the process of compiling and organizing data into one common database.</a:t>
            </a:r>
          </a:p>
          <a:p>
            <a:r>
              <a:rPr lang="en-US" b="1" dirty="0">
                <a:solidFill>
                  <a:srgbClr val="002060"/>
                </a:solidFill>
              </a:rPr>
              <a:t>G</a:t>
            </a:r>
            <a:r>
              <a:rPr lang="en-US" b="1" dirty="0" smtClean="0">
                <a:solidFill>
                  <a:srgbClr val="002060"/>
                </a:solidFill>
              </a:rPr>
              <a:t>eneral stages </a:t>
            </a:r>
            <a:r>
              <a:rPr lang="en-US" dirty="0" smtClean="0">
                <a:solidFill>
                  <a:srgbClr val="002060"/>
                </a:solidFill>
              </a:rPr>
              <a:t>of the use of a data warehouse:</a:t>
            </a:r>
          </a:p>
          <a:p>
            <a:pPr fontAlgn="base"/>
            <a:r>
              <a:rPr lang="en-US" b="1" dirty="0" smtClean="0">
                <a:solidFill>
                  <a:srgbClr val="002060"/>
                </a:solidFill>
              </a:rPr>
              <a:t>Offline </a:t>
            </a:r>
            <a:r>
              <a:rPr lang="en-US" b="1" dirty="0">
                <a:solidFill>
                  <a:srgbClr val="002060"/>
                </a:solidFill>
              </a:rPr>
              <a:t>Operational Database:</a:t>
            </a:r>
            <a:r>
              <a:rPr lang="en-US" dirty="0">
                <a:solidFill>
                  <a:srgbClr val="002060"/>
                </a:solidFill>
              </a:rPr>
              <a:t> In this stage, data is copied to a server from an operating system so that loading, processing, and reporting the data does not impact the performance of the operational system.</a:t>
            </a:r>
          </a:p>
          <a:p>
            <a:pPr fontAlgn="base"/>
            <a:r>
              <a:rPr lang="en-US" b="1" dirty="0">
                <a:solidFill>
                  <a:srgbClr val="002060"/>
                </a:solidFill>
              </a:rPr>
              <a:t>Offline Data Warehouse:</a:t>
            </a:r>
            <a:r>
              <a:rPr lang="en-US" dirty="0">
                <a:solidFill>
                  <a:srgbClr val="002060"/>
                </a:solidFill>
              </a:rPr>
              <a:t> The data stored in the warehouse is regularly updated from the operational database to derive useful business insights.</a:t>
            </a:r>
          </a:p>
          <a:p>
            <a:pPr fontAlgn="base"/>
            <a:r>
              <a:rPr lang="en-US" b="1" dirty="0">
                <a:solidFill>
                  <a:srgbClr val="002060"/>
                </a:solidFill>
              </a:rPr>
              <a:t>Real-time Data Warehouse:</a:t>
            </a:r>
            <a:r>
              <a:rPr lang="en-US" dirty="0">
                <a:solidFill>
                  <a:srgbClr val="002060"/>
                </a:solidFill>
              </a:rPr>
              <a:t> Whenever a transaction takes place in the operational database, the same is updated in the data warehouse.</a:t>
            </a:r>
          </a:p>
          <a:p>
            <a:pPr fontAlgn="base"/>
            <a:r>
              <a:rPr lang="en-US" b="1" dirty="0">
                <a:solidFill>
                  <a:srgbClr val="002060"/>
                </a:solidFill>
              </a:rPr>
              <a:t>Integrated Data Warehouse:</a:t>
            </a:r>
            <a:r>
              <a:rPr lang="en-US" dirty="0">
                <a:solidFill>
                  <a:srgbClr val="002060"/>
                </a:solidFill>
              </a:rPr>
              <a:t> Every transaction taking place in the operational database is updated simultaneously in the data warehouse. Then, the warehouse generates transactions that are forwarded to the operational database.</a:t>
            </a:r>
          </a:p>
          <a:p>
            <a:endParaRPr lang="en-IN" dirty="0"/>
          </a:p>
        </p:txBody>
      </p:sp>
    </p:spTree>
    <p:extLst>
      <p:ext uri="{BB962C8B-B14F-4D97-AF65-F5344CB8AC3E}">
        <p14:creationId xmlns:p14="http://schemas.microsoft.com/office/powerpoint/2010/main" val="122655445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Types of Data Warehousing  - Data Warehouse - enterprise data warehouse - data mart - operational data store"/>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6426200" y="190500"/>
            <a:ext cx="5765800" cy="62484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88900" y="487363"/>
            <a:ext cx="6108700" cy="6065838"/>
          </a:xfrm>
          <a:prstGeom prst="rect">
            <a:avLst/>
          </a:prstGeom>
        </p:spPr>
      </p:pic>
    </p:spTree>
    <p:extLst>
      <p:ext uri="{BB962C8B-B14F-4D97-AF65-F5344CB8AC3E}">
        <p14:creationId xmlns:p14="http://schemas.microsoft.com/office/powerpoint/2010/main" val="40737591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96900" y="101600"/>
            <a:ext cx="10579100" cy="3581400"/>
          </a:xfrm>
          <a:prstGeom prst="rect">
            <a:avLst/>
          </a:prstGeom>
        </p:spPr>
      </p:pic>
      <p:pic>
        <p:nvPicPr>
          <p:cNvPr id="4" name="Picture 3"/>
          <p:cNvPicPr>
            <a:picLocks noChangeAspect="1"/>
          </p:cNvPicPr>
          <p:nvPr/>
        </p:nvPicPr>
        <p:blipFill>
          <a:blip r:embed="rId3"/>
          <a:stretch>
            <a:fillRect/>
          </a:stretch>
        </p:blipFill>
        <p:spPr>
          <a:xfrm>
            <a:off x="292100" y="3682999"/>
            <a:ext cx="11061700" cy="3013173"/>
          </a:xfrm>
          <a:prstGeom prst="rect">
            <a:avLst/>
          </a:prstGeom>
        </p:spPr>
      </p:pic>
    </p:spTree>
    <p:extLst>
      <p:ext uri="{BB962C8B-B14F-4D97-AF65-F5344CB8AC3E}">
        <p14:creationId xmlns:p14="http://schemas.microsoft.com/office/powerpoint/2010/main" val="13023285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486399" y="419100"/>
            <a:ext cx="5778501" cy="1409700"/>
          </a:xfrm>
          <a:noFill/>
          <a:ln>
            <a:noFill/>
          </a:ln>
        </p:spPr>
        <p:style>
          <a:lnRef idx="2">
            <a:schemeClr val="dk1"/>
          </a:lnRef>
          <a:fillRef idx="1">
            <a:schemeClr val="lt1"/>
          </a:fillRef>
          <a:effectRef idx="0">
            <a:schemeClr val="dk1"/>
          </a:effectRef>
          <a:fontRef idx="minor">
            <a:schemeClr val="dk1"/>
          </a:fontRef>
        </p:style>
        <p:txBody>
          <a:bodyPr>
            <a:noAutofit/>
          </a:bodyPr>
          <a:lstStyle/>
          <a:p>
            <a:r>
              <a:rPr lang="en-US" sz="6600" b="1" spc="50" dirty="0" smtClean="0">
                <a:ln w="9525" cmpd="sng">
                  <a:noFill/>
                  <a:prstDash val="solid"/>
                </a:ln>
                <a:solidFill>
                  <a:srgbClr val="002060"/>
                </a:solidFill>
                <a:effectLst>
                  <a:glow rad="38100">
                    <a:schemeClr val="accent1">
                      <a:alpha val="40000"/>
                    </a:schemeClr>
                  </a:glow>
                </a:effectLst>
              </a:rPr>
              <a:t>DATA </a:t>
            </a:r>
            <a:r>
              <a:rPr lang="en-US" sz="6600" b="1" spc="50" dirty="0" smtClean="0">
                <a:ln w="9525" cmpd="sng">
                  <a:noFill/>
                  <a:prstDash val="solid"/>
                </a:ln>
                <a:solidFill>
                  <a:srgbClr val="002060"/>
                </a:solidFill>
                <a:effectLst>
                  <a:glow rad="38100">
                    <a:schemeClr val="accent1">
                      <a:alpha val="40000"/>
                    </a:schemeClr>
                  </a:glow>
                </a:effectLst>
              </a:rPr>
              <a:t>MINING</a:t>
            </a:r>
            <a:endParaRPr lang="en-IN" sz="6600" b="1" spc="50" dirty="0">
              <a:ln w="9525" cmpd="sng">
                <a:noFill/>
                <a:prstDash val="solid"/>
              </a:ln>
              <a:solidFill>
                <a:srgbClr val="002060"/>
              </a:solidFill>
              <a:effectLst>
                <a:glow rad="38100">
                  <a:schemeClr val="accent1">
                    <a:alpha val="40000"/>
                  </a:schemeClr>
                </a:glow>
              </a:effectLst>
            </a:endParaRPr>
          </a:p>
        </p:txBody>
      </p:sp>
      <p:sp>
        <p:nvSpPr>
          <p:cNvPr id="2" name="Content Placeholder 1"/>
          <p:cNvSpPr>
            <a:spLocks noGrp="1"/>
          </p:cNvSpPr>
          <p:nvPr>
            <p:ph idx="1"/>
          </p:nvPr>
        </p:nvSpPr>
        <p:spPr>
          <a:xfrm>
            <a:off x="5632704" y="1123837"/>
            <a:ext cx="5486400" cy="5734163"/>
          </a:xfrm>
          <a:noFill/>
        </p:spPr>
        <p:txBody>
          <a:bodyPr/>
          <a:lstStyle/>
          <a:p>
            <a:r>
              <a:rPr lang="en-US" b="1" dirty="0" smtClean="0">
                <a:solidFill>
                  <a:srgbClr val="002060"/>
                </a:solidFill>
                <a:latin typeface="Candara" pitchFamily="34" charset="0"/>
              </a:rPr>
              <a:t>Data mining is concerned with the analysis and picking out </a:t>
            </a:r>
            <a:r>
              <a:rPr lang="en-US" b="1" u="sng" dirty="0" smtClean="0">
                <a:solidFill>
                  <a:srgbClr val="002060"/>
                </a:solidFill>
                <a:latin typeface="Candara" pitchFamily="34" charset="0"/>
              </a:rPr>
              <a:t>relevant information</a:t>
            </a:r>
          </a:p>
          <a:p>
            <a:r>
              <a:rPr lang="en-US" b="1" dirty="0" smtClean="0">
                <a:solidFill>
                  <a:srgbClr val="002060"/>
                </a:solidFill>
                <a:latin typeface="Candara" pitchFamily="34" charset="0"/>
              </a:rPr>
              <a:t>Data mining analysts collect as much as raw data as they can to arrive at reliable conclusions and decisions.</a:t>
            </a:r>
          </a:p>
          <a:p>
            <a:r>
              <a:rPr lang="en-US" b="1" dirty="0" smtClean="0">
                <a:solidFill>
                  <a:srgbClr val="002060"/>
                </a:solidFill>
                <a:latin typeface="Candara" pitchFamily="34" charset="0"/>
              </a:rPr>
              <a:t>As mining operations where large amounts of low grade materials  are cleaned and processed in order to find something of value</a:t>
            </a:r>
            <a:r>
              <a:rPr lang="en-US" b="1" dirty="0" smtClean="0">
                <a:solidFill>
                  <a:srgbClr val="002060"/>
                </a:solidFill>
              </a:rPr>
              <a:t>.</a:t>
            </a:r>
            <a:endParaRPr lang="en-IN" b="1" dirty="0">
              <a:solidFill>
                <a:srgbClr val="002060"/>
              </a:solidFill>
            </a:endParaRPr>
          </a:p>
        </p:txBody>
      </p:sp>
      <p:pic>
        <p:nvPicPr>
          <p:cNvPr id="4" name="Picture 2" descr="http://data-mining.philippe-fournier-viger.com/wp-content/uploads/2017/02/data_mining2.png"/>
          <p:cNvPicPr>
            <a:picLocks noChangeAspect="1" noChangeArrowheads="1"/>
          </p:cNvPicPr>
          <p:nvPr/>
        </p:nvPicPr>
        <p:blipFill>
          <a:blip r:embed="rId2"/>
          <a:srcRect/>
          <a:stretch>
            <a:fillRect/>
          </a:stretch>
        </p:blipFill>
        <p:spPr bwMode="auto">
          <a:xfrm>
            <a:off x="0" y="757088"/>
            <a:ext cx="5181600" cy="5760640"/>
          </a:xfrm>
          <a:prstGeom prst="rect">
            <a:avLst/>
          </a:prstGeom>
          <a:noFill/>
        </p:spPr>
      </p:pic>
    </p:spTree>
    <p:extLst>
      <p:ext uri="{BB962C8B-B14F-4D97-AF65-F5344CB8AC3E}">
        <p14:creationId xmlns:p14="http://schemas.microsoft.com/office/powerpoint/2010/main" val="125161142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http://www.predictiveanalyticstoday.com/wp-content/uploads/2013/11/Data-Mining.jpg"/>
          <p:cNvPicPr>
            <a:picLocks noGrp="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393700" y="114300"/>
            <a:ext cx="11798300" cy="6946899"/>
          </a:xfrm>
          <a:prstGeom prst="rect">
            <a:avLst/>
          </a:prstGeom>
          <a:noFill/>
          <a:ln>
            <a:noFill/>
          </a:ln>
        </p:spPr>
      </p:pic>
    </p:spTree>
    <p:extLst>
      <p:ext uri="{BB962C8B-B14F-4D97-AF65-F5344CB8AC3E}">
        <p14:creationId xmlns:p14="http://schemas.microsoft.com/office/powerpoint/2010/main" val="71917756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5722938"/>
            <a:ext cx="3467100" cy="557212"/>
          </a:xfrm>
        </p:spPr>
        <p:txBody>
          <a:bodyPr>
            <a:normAutofit fontScale="90000"/>
          </a:bodyPr>
          <a:lstStyle/>
          <a:p>
            <a:r>
              <a:rPr lang="en-US" b="1" u="sng" dirty="0" smtClean="0"/>
              <a:t>STAGES OF DATA MINING</a:t>
            </a:r>
            <a:endParaRPr lang="en-IN" b="1" u="sng" dirty="0"/>
          </a:p>
        </p:txBody>
      </p:sp>
      <p:sp>
        <p:nvSpPr>
          <p:cNvPr id="3" name="Content Placeholder 2"/>
          <p:cNvSpPr>
            <a:spLocks noGrp="1"/>
          </p:cNvSpPr>
          <p:nvPr>
            <p:ph idx="4294967295"/>
          </p:nvPr>
        </p:nvSpPr>
        <p:spPr>
          <a:xfrm>
            <a:off x="5791200" y="1768475"/>
            <a:ext cx="6400800" cy="3662363"/>
          </a:xfrm>
        </p:spPr>
        <p:txBody>
          <a:bodyPr>
            <a:normAutofit/>
          </a:bodyPr>
          <a:lstStyle/>
          <a:p>
            <a:endParaRPr lang="en-US" dirty="0" smtClean="0"/>
          </a:p>
          <a:p>
            <a:pPr marL="0" indent="0">
              <a:buNone/>
            </a:pPr>
            <a:endParaRPr lang="en-US" dirty="0" smtClean="0"/>
          </a:p>
        </p:txBody>
      </p:sp>
      <p:pic>
        <p:nvPicPr>
          <p:cNvPr id="5" name="Picture 4"/>
          <p:cNvPicPr>
            <a:picLocks noChangeAspect="1"/>
          </p:cNvPicPr>
          <p:nvPr/>
        </p:nvPicPr>
        <p:blipFill>
          <a:blip r:embed="rId2"/>
          <a:stretch>
            <a:fillRect/>
          </a:stretch>
        </p:blipFill>
        <p:spPr>
          <a:xfrm>
            <a:off x="0" y="265906"/>
            <a:ext cx="5613400" cy="6286500"/>
          </a:xfrm>
          <a:prstGeom prst="rect">
            <a:avLst/>
          </a:prstGeom>
        </p:spPr>
      </p:pic>
      <p:graphicFrame>
        <p:nvGraphicFramePr>
          <p:cNvPr id="6" name="Diagram 5"/>
          <p:cNvGraphicFramePr/>
          <p:nvPr>
            <p:extLst>
              <p:ext uri="{D42A27DB-BD31-4B8C-83A1-F6EECF244321}">
                <p14:modId xmlns:p14="http://schemas.microsoft.com/office/powerpoint/2010/main" val="3821164186"/>
              </p:ext>
            </p:extLst>
          </p:nvPr>
        </p:nvGraphicFramePr>
        <p:xfrm>
          <a:off x="6591300" y="1358900"/>
          <a:ext cx="5067300" cy="51935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TextBox 9"/>
          <p:cNvSpPr txBox="1"/>
          <p:nvPr/>
        </p:nvSpPr>
        <p:spPr>
          <a:xfrm>
            <a:off x="6057900" y="385297"/>
            <a:ext cx="5600700" cy="523220"/>
          </a:xfrm>
          <a:prstGeom prst="rect">
            <a:avLst/>
          </a:prstGeom>
          <a:noFill/>
        </p:spPr>
        <p:txBody>
          <a:bodyPr wrap="square" rtlCol="0">
            <a:spAutoFit/>
          </a:bodyPr>
          <a:lstStyle/>
          <a:p>
            <a:r>
              <a:rPr lang="en-IN" sz="2800" dirty="0" smtClean="0">
                <a:ln w="0"/>
                <a:solidFill>
                  <a:schemeClr val="accent1">
                    <a:lumMod val="75000"/>
                  </a:schemeClr>
                </a:solidFill>
                <a:effectLst>
                  <a:outerShdw blurRad="38100" dist="25400" dir="5400000" algn="ctr" rotWithShape="0">
                    <a:srgbClr val="6E747A">
                      <a:alpha val="43000"/>
                    </a:srgbClr>
                  </a:outerShdw>
                </a:effectLst>
              </a:rPr>
              <a:t>STAGES OF DATA PREPROCESSING</a:t>
            </a:r>
            <a:endParaRPr lang="en-IN" sz="2800" dirty="0">
              <a:ln w="0"/>
              <a:solidFill>
                <a:schemeClr val="accent1">
                  <a:lumMod val="75000"/>
                </a:schemeClr>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98792535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88000">
              <a:schemeClr val="accent5">
                <a:lumMod val="20000"/>
                <a:lumOff val="80000"/>
              </a:schemeClr>
            </a:gs>
          </a:gsLst>
          <a:lin ang="13500000" scaled="1"/>
          <a:tileRect/>
        </a:grad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4933777" y="0"/>
            <a:ext cx="2286344" cy="1544682"/>
          </a:xfrm>
          <a:prstGeom prst="rect">
            <a:avLst/>
          </a:prstGeom>
        </p:spPr>
      </p:pic>
      <p:sp>
        <p:nvSpPr>
          <p:cNvPr id="6" name="Text Placeholder 5"/>
          <p:cNvSpPr>
            <a:spLocks noGrp="1"/>
          </p:cNvSpPr>
          <p:nvPr>
            <p:ph type="body" sz="half" idx="4294967295"/>
          </p:nvPr>
        </p:nvSpPr>
        <p:spPr>
          <a:xfrm>
            <a:off x="2501900" y="1544682"/>
            <a:ext cx="7175500" cy="1007155"/>
          </a:xfrm>
        </p:spPr>
        <p:txBody>
          <a:bodyPr>
            <a:normAutofit fontScale="85000" lnSpcReduction="20000"/>
          </a:bodyPr>
          <a:lstStyle/>
          <a:p>
            <a:pPr marL="0" lvl="0" indent="0" algn="ctr" defTabSz="457200">
              <a:spcBef>
                <a:spcPts val="0"/>
              </a:spcBef>
              <a:buClrTx/>
              <a:buNone/>
            </a:pPr>
            <a:r>
              <a:rPr lang="en-IN" sz="1800" b="1" dirty="0">
                <a:solidFill>
                  <a:schemeClr val="tx1"/>
                </a:solidFill>
              </a:rPr>
              <a:t>DAYANANDA SAGAR UNIVERSITY</a:t>
            </a:r>
            <a:endParaRPr lang="en-IN" sz="1800" dirty="0">
              <a:solidFill>
                <a:schemeClr val="tx1"/>
              </a:solidFill>
            </a:endParaRPr>
          </a:p>
          <a:p>
            <a:pPr marL="0" lvl="0" indent="0" algn="ctr" defTabSz="457200">
              <a:spcBef>
                <a:spcPts val="0"/>
              </a:spcBef>
              <a:buClrTx/>
              <a:buNone/>
            </a:pPr>
            <a:r>
              <a:rPr lang="de-DE" sz="1800" b="1" dirty="0">
                <a:solidFill>
                  <a:schemeClr val="tx1"/>
                </a:solidFill>
              </a:rPr>
              <a:t>DEPARTMENT OF COMPUTER SCIENCE &amp; ENGINEERING</a:t>
            </a:r>
            <a:endParaRPr lang="en-IN" sz="1800" dirty="0">
              <a:solidFill>
                <a:schemeClr val="tx1"/>
              </a:solidFill>
            </a:endParaRPr>
          </a:p>
          <a:p>
            <a:pPr marL="0" lvl="0" indent="0" algn="ctr" defTabSz="457200">
              <a:spcBef>
                <a:spcPts val="0"/>
              </a:spcBef>
              <a:buClrTx/>
              <a:buNone/>
            </a:pPr>
            <a:r>
              <a:rPr lang="en-US" sz="1800" b="1" dirty="0">
                <a:solidFill>
                  <a:schemeClr val="tx1"/>
                </a:solidFill>
              </a:rPr>
              <a:t>SCHOOL OF ENGINEERING</a:t>
            </a:r>
            <a:endParaRPr lang="en-IN" sz="1800" dirty="0">
              <a:solidFill>
                <a:schemeClr val="tx1"/>
              </a:solidFill>
            </a:endParaRPr>
          </a:p>
          <a:p>
            <a:pPr marL="0" lvl="0" indent="0" algn="ctr" defTabSz="457200">
              <a:spcBef>
                <a:spcPts val="0"/>
              </a:spcBef>
              <a:buClrTx/>
              <a:buNone/>
            </a:pPr>
            <a:r>
              <a:rPr lang="en-IN" sz="1500" b="1" dirty="0" smtClean="0">
                <a:solidFill>
                  <a:schemeClr val="tx1"/>
                </a:solidFill>
              </a:rPr>
              <a:t>Dayananda </a:t>
            </a:r>
            <a:r>
              <a:rPr lang="en-IN" sz="1500" b="1" dirty="0" err="1" smtClean="0">
                <a:solidFill>
                  <a:schemeClr val="tx1"/>
                </a:solidFill>
              </a:rPr>
              <a:t>Sagar</a:t>
            </a:r>
            <a:r>
              <a:rPr lang="en-IN" sz="1500" b="1" dirty="0" smtClean="0">
                <a:solidFill>
                  <a:schemeClr val="tx1"/>
                </a:solidFill>
              </a:rPr>
              <a:t> University</a:t>
            </a:r>
            <a:endParaRPr lang="en-IN" sz="1500" dirty="0" smtClean="0">
              <a:solidFill>
                <a:schemeClr val="tx1"/>
              </a:solidFill>
            </a:endParaRPr>
          </a:p>
          <a:p>
            <a:pPr marL="0" lvl="0" indent="0" algn="ctr" defTabSz="457200">
              <a:spcBef>
                <a:spcPts val="0"/>
              </a:spcBef>
              <a:buClrTx/>
              <a:buNone/>
            </a:pPr>
            <a:r>
              <a:rPr lang="en-US" sz="1500" b="1" dirty="0" err="1" smtClean="0">
                <a:solidFill>
                  <a:schemeClr val="tx1"/>
                </a:solidFill>
              </a:rPr>
              <a:t>Kudlu</a:t>
            </a:r>
            <a:r>
              <a:rPr lang="en-US" sz="1500" b="1" dirty="0" smtClean="0">
                <a:solidFill>
                  <a:schemeClr val="tx1"/>
                </a:solidFill>
              </a:rPr>
              <a:t> Gate</a:t>
            </a:r>
            <a:endParaRPr lang="en-IN" sz="1500" dirty="0" smtClean="0">
              <a:solidFill>
                <a:schemeClr val="tx1"/>
              </a:solidFill>
            </a:endParaRPr>
          </a:p>
          <a:p>
            <a:pPr marL="0" lvl="0" indent="0" algn="ctr" defTabSz="457200">
              <a:spcBef>
                <a:spcPts val="0"/>
              </a:spcBef>
              <a:buClrTx/>
              <a:buNone/>
            </a:pPr>
            <a:r>
              <a:rPr lang="en-US" sz="1500" b="1" dirty="0" smtClean="0">
                <a:solidFill>
                  <a:schemeClr val="tx1"/>
                </a:solidFill>
              </a:rPr>
              <a:t>Bangalore – 560068</a:t>
            </a:r>
            <a:endParaRPr lang="en-IN" sz="1800" dirty="0">
              <a:solidFill>
                <a:schemeClr val="tx1"/>
              </a:solidFill>
            </a:endParaRPr>
          </a:p>
        </p:txBody>
      </p:sp>
      <p:sp>
        <p:nvSpPr>
          <p:cNvPr id="9" name="Rectangle 8"/>
          <p:cNvSpPr/>
          <p:nvPr/>
        </p:nvSpPr>
        <p:spPr>
          <a:xfrm>
            <a:off x="825500" y="2551837"/>
            <a:ext cx="10502899" cy="4278094"/>
          </a:xfrm>
          <a:prstGeom prst="rect">
            <a:avLst/>
          </a:prstGeom>
        </p:spPr>
        <p:txBody>
          <a:bodyPr wrap="square">
            <a:spAutoFit/>
          </a:bodyPr>
          <a:lstStyle/>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REPORT</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ON</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“MACHINE LEARNING”</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 </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SUBMITTED TO THE 5TH SEMESTER DEEP LEARNING COURSE</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 BACHELOR OF TECHNOLOGY</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IN</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COMPUTER SCIENCE &amp; ENGINEERING</a:t>
            </a: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 </a:t>
            </a:r>
            <a:endParaRPr lang="en-IN"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endParaRPr>
          </a:p>
          <a:p>
            <a:pPr algn="ctr"/>
            <a:r>
              <a:rPr lang="en-US" sz="1600" dirty="0" smtClean="0">
                <a:solidFill>
                  <a:srgbClr val="0070C0"/>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SUBMITTED BY</a:t>
            </a:r>
          </a:p>
          <a:p>
            <a:pPr algn="ctr"/>
            <a:r>
              <a:rPr lang="en-IN" sz="1600" dirty="0" smtClean="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TEJAAL M</a:t>
            </a:r>
          </a:p>
          <a:p>
            <a:pPr algn="ctr"/>
            <a:r>
              <a:rPr lang="en-IN" sz="1600" dirty="0" smtClean="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ENG19CS0334</a:t>
            </a:r>
          </a:p>
          <a:p>
            <a:pPr algn="ctr"/>
            <a:r>
              <a:rPr lang="en-IN" sz="1600" dirty="0" smtClean="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SEM V</a:t>
            </a:r>
          </a:p>
          <a:p>
            <a:pPr algn="ctr"/>
            <a:r>
              <a:rPr lang="en-IN" sz="1600" dirty="0" smtClean="0">
                <a:ln w="0"/>
                <a:solidFill>
                  <a:schemeClr val="tx2">
                    <a:lumMod val="50000"/>
                  </a:schemeClr>
                </a:solidFill>
                <a:effectLst>
                  <a:outerShdw blurRad="38100" dist="38100" dir="2700000" algn="tl">
                    <a:srgbClr val="000000">
                      <a:alpha val="43137"/>
                    </a:srgbClr>
                  </a:outerShdw>
                </a:effectLst>
                <a:latin typeface="Calibri" panose="020F0502020204030204" pitchFamily="34" charset="0"/>
                <a:ea typeface="Cambria Math" panose="02040503050406030204" pitchFamily="18" charset="0"/>
                <a:cs typeface="Calibri" panose="020F0502020204030204" pitchFamily="34" charset="0"/>
              </a:rPr>
              <a:t>F SECTION</a:t>
            </a:r>
          </a:p>
          <a:p>
            <a:pPr algn="ctr"/>
            <a:endParaRPr lang="en-IN" sz="1600" dirty="0" smtClean="0">
              <a:solidFill>
                <a:srgbClr val="0070C0"/>
              </a:solidFill>
              <a:effectLst>
                <a:outerShdw blurRad="38100" dist="38100" dir="2700000" algn="tl">
                  <a:srgbClr val="000000">
                    <a:alpha val="43137"/>
                  </a:srgbClr>
                </a:outerShdw>
              </a:effectLst>
            </a:endParaRPr>
          </a:p>
          <a:p>
            <a:pPr algn="ctr"/>
            <a:r>
              <a:rPr lang="en-US" sz="1600" dirty="0" smtClean="0">
                <a:solidFill>
                  <a:srgbClr val="0070C0"/>
                </a:solidFill>
                <a:effectLst>
                  <a:outerShdw blurRad="38100" dist="38100" dir="2700000" algn="tl">
                    <a:srgbClr val="000000">
                      <a:alpha val="43137"/>
                    </a:srgbClr>
                  </a:outerShdw>
                </a:effectLst>
              </a:rPr>
              <a:t>UNDER THE SUPERVISION OF</a:t>
            </a:r>
            <a:endParaRPr lang="en-IN" sz="1600" dirty="0" smtClean="0">
              <a:solidFill>
                <a:srgbClr val="0070C0"/>
              </a:solidFill>
              <a:effectLst>
                <a:outerShdw blurRad="38100" dist="38100" dir="2700000" algn="tl">
                  <a:srgbClr val="000000">
                    <a:alpha val="43137"/>
                  </a:srgbClr>
                </a:outerShdw>
              </a:effectLst>
            </a:endParaRPr>
          </a:p>
          <a:p>
            <a:pPr algn="ctr"/>
            <a:r>
              <a:rPr lang="en-IN" sz="1600" dirty="0" smtClean="0">
                <a:ln w="0"/>
                <a:solidFill>
                  <a:schemeClr val="tx2">
                    <a:lumMod val="50000"/>
                  </a:schemeClr>
                </a:solidFill>
                <a:effectLst>
                  <a:outerShdw blurRad="38100" dist="38100" dir="2700000" algn="tl">
                    <a:srgbClr val="000000">
                      <a:alpha val="43137"/>
                    </a:srgbClr>
                  </a:outerShdw>
                </a:effectLst>
              </a:rPr>
              <a:t>MR. CVSN REDDY</a:t>
            </a:r>
            <a:endParaRPr lang="en-IN" sz="1600" dirty="0">
              <a:solidFill>
                <a:schemeClr val="tx2">
                  <a:lumMod val="50000"/>
                </a:schemeClr>
              </a:solidFill>
            </a:endParaRPr>
          </a:p>
        </p:txBody>
      </p:sp>
    </p:spTree>
    <p:extLst>
      <p:ext uri="{BB962C8B-B14F-4D97-AF65-F5344CB8AC3E}">
        <p14:creationId xmlns:p14="http://schemas.microsoft.com/office/powerpoint/2010/main" val="345812746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s://rayli.net/blog/wp-content/uploads/2015/04/data_mining_timeline.jpg"/>
          <p:cNvPicPr>
            <a:picLocks noChangeAspect="1" noChangeArrowheads="1"/>
          </p:cNvPicPr>
          <p:nvPr/>
        </p:nvPicPr>
        <p:blipFill>
          <a:blip r:embed="rId2"/>
          <a:srcRect/>
          <a:stretch>
            <a:fillRect/>
          </a:stretch>
        </p:blipFill>
        <p:spPr bwMode="auto">
          <a:xfrm>
            <a:off x="4102100" y="660399"/>
            <a:ext cx="8178800" cy="5867400"/>
          </a:xfrm>
          <a:prstGeom prst="rect">
            <a:avLst/>
          </a:prstGeom>
          <a:noFill/>
        </p:spPr>
      </p:pic>
      <p:pic>
        <p:nvPicPr>
          <p:cNvPr id="5" name="Picture 4"/>
          <p:cNvPicPr>
            <a:picLocks noChangeAspect="1"/>
          </p:cNvPicPr>
          <p:nvPr/>
        </p:nvPicPr>
        <p:blipFill>
          <a:blip r:embed="rId3"/>
          <a:stretch>
            <a:fillRect/>
          </a:stretch>
        </p:blipFill>
        <p:spPr>
          <a:xfrm>
            <a:off x="0" y="533284"/>
            <a:ext cx="5740400" cy="6121631"/>
          </a:xfrm>
          <a:prstGeom prst="rect">
            <a:avLst/>
          </a:prstGeom>
        </p:spPr>
      </p:pic>
    </p:spTree>
    <p:extLst>
      <p:ext uri="{BB962C8B-B14F-4D97-AF65-F5344CB8AC3E}">
        <p14:creationId xmlns:p14="http://schemas.microsoft.com/office/powerpoint/2010/main" val="52118384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95863C3-12F9-4CAE-B976-0A6BC4C0FBAE}"/>
              </a:ext>
            </a:extLst>
          </p:cNvPr>
          <p:cNvSpPr>
            <a:spLocks noGrp="1"/>
          </p:cNvSpPr>
          <p:nvPr>
            <p:ph type="title"/>
          </p:nvPr>
        </p:nvSpPr>
        <p:spPr/>
        <p:txBody>
          <a:bodyPr/>
          <a:lstStyle/>
          <a:p>
            <a:r>
              <a:rPr lang="en-IN" dirty="0"/>
              <a:t>Machine Learning - Algorithms</a:t>
            </a:r>
          </a:p>
        </p:txBody>
      </p:sp>
      <p:sp>
        <p:nvSpPr>
          <p:cNvPr id="2" name="Content Placeholder 1">
            <a:extLst>
              <a:ext uri="{FF2B5EF4-FFF2-40B4-BE49-F238E27FC236}">
                <a16:creationId xmlns:a16="http://schemas.microsoft.com/office/drawing/2014/main" id="{E9738D3C-2BC4-4D6F-AAF5-EC7EFA25D6F5}"/>
              </a:ext>
            </a:extLst>
          </p:cNvPr>
          <p:cNvSpPr>
            <a:spLocks noGrp="1"/>
          </p:cNvSpPr>
          <p:nvPr>
            <p:ph idx="1"/>
          </p:nvPr>
        </p:nvSpPr>
        <p:spPr>
          <a:xfrm>
            <a:off x="3729568" y="457200"/>
            <a:ext cx="7315200" cy="5943600"/>
          </a:xfrm>
        </p:spPr>
        <p:txBody>
          <a:bodyPr>
            <a:noAutofit/>
          </a:bodyPr>
          <a:lstStyle/>
          <a:p>
            <a:pPr marL="0" indent="0">
              <a:buNone/>
            </a:pPr>
            <a:r>
              <a:rPr lang="en-US" b="1" dirty="0">
                <a:solidFill>
                  <a:srgbClr val="002060"/>
                </a:solidFill>
              </a:rPr>
              <a:t>Linear Regression:</a:t>
            </a:r>
            <a:r>
              <a:rPr lang="en-US" dirty="0">
                <a:solidFill>
                  <a:srgbClr val="002060"/>
                </a:solidFill>
              </a:rPr>
              <a:t> Linear regression is used in which value of dependent variable is predicted through independent variables. A relationship is formed by mapping the dependent and independent variable on a line and that line is called regression line which is represented by Y= a*X + b.</a:t>
            </a:r>
            <a:br>
              <a:rPr lang="en-US" dirty="0">
                <a:solidFill>
                  <a:srgbClr val="002060"/>
                </a:solidFill>
              </a:rPr>
            </a:br>
            <a:r>
              <a:rPr lang="en-US" b="1" dirty="0">
                <a:solidFill>
                  <a:srgbClr val="002060"/>
                </a:solidFill>
              </a:rPr>
              <a:t>Logistic Regression:</a:t>
            </a:r>
            <a:r>
              <a:rPr lang="en-US" dirty="0">
                <a:solidFill>
                  <a:srgbClr val="002060"/>
                </a:solidFill>
              </a:rPr>
              <a:t> In logistic regression we have lot of data whose classification is done by building an equation. This method is used to find the discrete dependent variable from the set of independent variables. Its goal is to find the best fit set of parameters. In this classifier, each feature is multiplied by a weight and then all are added. Then the result is passed to sigmoid function which produces the binary output. </a:t>
            </a:r>
          </a:p>
          <a:p>
            <a:pPr marL="0" indent="0">
              <a:buNone/>
            </a:pPr>
            <a:r>
              <a:rPr lang="en-US" b="1" dirty="0">
                <a:solidFill>
                  <a:srgbClr val="002060"/>
                </a:solidFill>
              </a:rPr>
              <a:t>Decision Tree:</a:t>
            </a:r>
            <a:r>
              <a:rPr lang="en-US" dirty="0">
                <a:solidFill>
                  <a:srgbClr val="002060"/>
                </a:solidFill>
              </a:rPr>
              <a:t> It belongs to supervised learning algorithm. Decision tree can be used to classification and regression both having a tree like structure. In a decision tree building algorithm first the best attribute of dataset is placed at the root, then training dataset is split into subsets. Splitting of data depends on the features of datasets. This process is done until the whole data is classified and we find leaf node at each branch. Information gain can be calculated to find which feature is giving us the highest information gain. Decision trees are built for making a training model which can be used to predict class or the value of target variable</a:t>
            </a:r>
            <a:r>
              <a:rPr lang="en-US" dirty="0" smtClean="0">
                <a:solidFill>
                  <a:srgbClr val="002060"/>
                </a:solidFill>
              </a:rPr>
              <a:t>.</a:t>
            </a:r>
            <a:endParaRPr lang="en-US" dirty="0">
              <a:solidFill>
                <a:srgbClr val="002060"/>
              </a:solidFill>
            </a:endParaRPr>
          </a:p>
        </p:txBody>
      </p:sp>
    </p:spTree>
    <p:extLst>
      <p:ext uri="{BB962C8B-B14F-4D97-AF65-F5344CB8AC3E}">
        <p14:creationId xmlns:p14="http://schemas.microsoft.com/office/powerpoint/2010/main" val="414319834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CA612D-88F3-4AD9-8070-5E8E0117A582}"/>
              </a:ext>
            </a:extLst>
          </p:cNvPr>
          <p:cNvSpPr>
            <a:spLocks noGrp="1"/>
          </p:cNvSpPr>
          <p:nvPr>
            <p:ph type="title"/>
          </p:nvPr>
        </p:nvSpPr>
        <p:spPr>
          <a:xfrm>
            <a:off x="252918" y="1123837"/>
            <a:ext cx="3087181" cy="4601183"/>
          </a:xfrm>
        </p:spPr>
        <p:txBody>
          <a:bodyPr/>
          <a:lstStyle/>
          <a:p>
            <a:r>
              <a:rPr lang="en-IN" dirty="0"/>
              <a:t>Machine Learning - Algorithms</a:t>
            </a:r>
          </a:p>
        </p:txBody>
      </p:sp>
      <p:sp>
        <p:nvSpPr>
          <p:cNvPr id="2" name="Content Placeholder 1">
            <a:extLst>
              <a:ext uri="{FF2B5EF4-FFF2-40B4-BE49-F238E27FC236}">
                <a16:creationId xmlns:a16="http://schemas.microsoft.com/office/drawing/2014/main" id="{5B7FF202-82D2-4C46-AB0F-4D3B723DB372}"/>
              </a:ext>
            </a:extLst>
          </p:cNvPr>
          <p:cNvSpPr>
            <a:spLocks noGrp="1"/>
          </p:cNvSpPr>
          <p:nvPr>
            <p:ph idx="1"/>
          </p:nvPr>
        </p:nvSpPr>
        <p:spPr>
          <a:xfrm>
            <a:off x="3793068" y="127000"/>
            <a:ext cx="7395632" cy="6731000"/>
          </a:xfrm>
        </p:spPr>
        <p:txBody>
          <a:bodyPr>
            <a:normAutofit lnSpcReduction="10000"/>
          </a:bodyPr>
          <a:lstStyle/>
          <a:p>
            <a:pPr marL="0" indent="0">
              <a:buNone/>
            </a:pPr>
            <a:r>
              <a:rPr lang="en-US" b="1" dirty="0">
                <a:solidFill>
                  <a:srgbClr val="002060"/>
                </a:solidFill>
              </a:rPr>
              <a:t>Support vector machine:</a:t>
            </a:r>
            <a:r>
              <a:rPr lang="en-US" dirty="0">
                <a:solidFill>
                  <a:srgbClr val="002060"/>
                </a:solidFill>
              </a:rPr>
              <a:t> Support vector machine is a binary classifier. Raw data is drawn on the n- dimensional plane. In this a separating hyperplane is drawn to differentiate the datasets. The line drawn from </a:t>
            </a:r>
            <a:r>
              <a:rPr lang="en-US" dirty="0" err="1">
                <a:solidFill>
                  <a:srgbClr val="002060"/>
                </a:solidFill>
              </a:rPr>
              <a:t>centre</a:t>
            </a:r>
            <a:r>
              <a:rPr lang="en-US" dirty="0">
                <a:solidFill>
                  <a:srgbClr val="002060"/>
                </a:solidFill>
              </a:rPr>
              <a:t> of the line separating the two closest data-points of different categories is taken as an optimal hyperplane. This </a:t>
            </a:r>
            <a:r>
              <a:rPr lang="en-US" dirty="0" err="1">
                <a:solidFill>
                  <a:srgbClr val="002060"/>
                </a:solidFill>
              </a:rPr>
              <a:t>optimised</a:t>
            </a:r>
            <a:r>
              <a:rPr lang="en-US" dirty="0">
                <a:solidFill>
                  <a:srgbClr val="002060"/>
                </a:solidFill>
              </a:rPr>
              <a:t> separating hyperplane maximizes the margin of training data. Through this hyperplane, new data can be </a:t>
            </a:r>
            <a:r>
              <a:rPr lang="en-US" dirty="0" err="1">
                <a:solidFill>
                  <a:srgbClr val="002060"/>
                </a:solidFill>
              </a:rPr>
              <a:t>categorised</a:t>
            </a:r>
            <a:endParaRPr lang="en-US" b="1" dirty="0" smtClean="0">
              <a:solidFill>
                <a:srgbClr val="002060"/>
              </a:solidFill>
            </a:endParaRPr>
          </a:p>
          <a:p>
            <a:pPr marL="0" indent="0">
              <a:buNone/>
            </a:pPr>
            <a:r>
              <a:rPr lang="en-US" b="1" dirty="0" smtClean="0">
                <a:solidFill>
                  <a:srgbClr val="002060"/>
                </a:solidFill>
              </a:rPr>
              <a:t>KNN</a:t>
            </a:r>
            <a:r>
              <a:rPr lang="en-US" b="1" dirty="0">
                <a:solidFill>
                  <a:srgbClr val="002060"/>
                </a:solidFill>
              </a:rPr>
              <a:t>:</a:t>
            </a:r>
            <a:r>
              <a:rPr lang="en-US" dirty="0">
                <a:solidFill>
                  <a:srgbClr val="002060"/>
                </a:solidFill>
              </a:rPr>
              <a:t> This method is used for both classification and regression. It is among the simplest method of machine learning algorithms. It stores the cases and for new data it checks the majority of the k </a:t>
            </a:r>
            <a:r>
              <a:rPr lang="en-US" dirty="0" err="1">
                <a:solidFill>
                  <a:srgbClr val="002060"/>
                </a:solidFill>
              </a:rPr>
              <a:t>neighbours</a:t>
            </a:r>
            <a:r>
              <a:rPr lang="en-US" dirty="0">
                <a:solidFill>
                  <a:srgbClr val="002060"/>
                </a:solidFill>
              </a:rPr>
              <a:t> with which it resembles the most. KNN makes predictions using the training dataset directly.</a:t>
            </a:r>
          </a:p>
          <a:p>
            <a:pPr marL="0" indent="0">
              <a:buNone/>
            </a:pPr>
            <a:r>
              <a:rPr lang="en-US" b="1" dirty="0" smtClean="0">
                <a:solidFill>
                  <a:srgbClr val="002060"/>
                </a:solidFill>
              </a:rPr>
              <a:t>Random </a:t>
            </a:r>
            <a:r>
              <a:rPr lang="en-US" b="1" dirty="0">
                <a:solidFill>
                  <a:srgbClr val="002060"/>
                </a:solidFill>
              </a:rPr>
              <a:t>Forest:</a:t>
            </a:r>
            <a:r>
              <a:rPr lang="en-US" dirty="0">
                <a:solidFill>
                  <a:srgbClr val="002060"/>
                </a:solidFill>
              </a:rPr>
              <a:t> It is a supervised classification algorithm. Multiple number of decision trees taken together forms a random forest algorithm </a:t>
            </a:r>
            <a:r>
              <a:rPr lang="en-US" dirty="0" err="1">
                <a:solidFill>
                  <a:srgbClr val="002060"/>
                </a:solidFill>
              </a:rPr>
              <a:t>i.e</a:t>
            </a:r>
            <a:r>
              <a:rPr lang="en-US" dirty="0">
                <a:solidFill>
                  <a:srgbClr val="002060"/>
                </a:solidFill>
              </a:rPr>
              <a:t> the collection of many classification tree. It can be used for classification as well as regression. Each decision tree includes some rule based system. For the given training dataset with targets and features, the decision tree algorithm will have set of rules. In random forest unlike decision trees there is no need to calculate information gain to find root node. It use the rules of each randomly created decision tree to predict the outcome and stores the predicted outcome. Further it calculates the vote for each predicted target. Thus high voted prediction is considered as the final prediction from the random forest algorithm</a:t>
            </a:r>
            <a:r>
              <a:rPr lang="en-US" dirty="0" smtClean="0">
                <a:solidFill>
                  <a:srgbClr val="002060"/>
                </a:solidFill>
              </a:rPr>
              <a:t>.</a:t>
            </a:r>
            <a:endParaRPr lang="en-IN" dirty="0">
              <a:solidFill>
                <a:srgbClr val="002060"/>
              </a:solidFill>
            </a:endParaRPr>
          </a:p>
        </p:txBody>
      </p:sp>
    </p:spTree>
    <p:extLst>
      <p:ext uri="{BB962C8B-B14F-4D97-AF65-F5344CB8AC3E}">
        <p14:creationId xmlns:p14="http://schemas.microsoft.com/office/powerpoint/2010/main" val="228011420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ow Decision Tree Algorithm works">
            <a:extLst>
              <a:ext uri="{FF2B5EF4-FFF2-40B4-BE49-F238E27FC236}">
                <a16:creationId xmlns:a16="http://schemas.microsoft.com/office/drawing/2014/main" id="{07594A78-BFAF-425E-AFE6-CB8F17D0FD72}"/>
              </a:ext>
            </a:extLst>
          </p:cNvPr>
          <p:cNvPicPr>
            <a:picLocks noGrp="1" noChangeAspect="1" noChangeArrowheads="1"/>
          </p:cNvPicPr>
          <p:nvPr>
            <p:ph idx="4294967295"/>
          </p:nvPr>
        </p:nvPicPr>
        <p:blipFill>
          <a:blip r:embed="rId2" cstate="print">
            <a:extLst>
              <a:ext uri="{28A0092B-C50C-407E-A947-70E740481C1C}">
                <a14:useLocalDpi xmlns:a14="http://schemas.microsoft.com/office/drawing/2010/main" val="0"/>
              </a:ext>
            </a:extLst>
          </a:blip>
          <a:srcRect/>
          <a:stretch>
            <a:fillRect/>
          </a:stretch>
        </p:blipFill>
        <p:spPr bwMode="auto">
          <a:xfrm>
            <a:off x="6680200" y="368300"/>
            <a:ext cx="5384800" cy="62103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165100" y="228600"/>
            <a:ext cx="6515100" cy="3556000"/>
          </a:xfrm>
          <a:prstGeom prst="rect">
            <a:avLst/>
          </a:prstGeom>
        </p:spPr>
      </p:pic>
      <p:pic>
        <p:nvPicPr>
          <p:cNvPr id="9218" name="Picture 2" descr="Linear Regression in Machine learning - Javatpoin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5100" y="3162300"/>
            <a:ext cx="3657600" cy="36957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4711700" y="5010150"/>
            <a:ext cx="2120900" cy="646331"/>
          </a:xfrm>
          <a:prstGeom prst="rect">
            <a:avLst/>
          </a:prstGeom>
          <a:noFill/>
        </p:spPr>
        <p:txBody>
          <a:bodyPr wrap="square" rtlCol="0">
            <a:spAutoFit/>
          </a:bodyPr>
          <a:lstStyle/>
          <a:p>
            <a:r>
              <a:rPr lang="en-IN" dirty="0" smtClean="0"/>
              <a:t>LINEAR REGRESSION</a:t>
            </a:r>
            <a:endParaRPr lang="en-IN" dirty="0"/>
          </a:p>
        </p:txBody>
      </p:sp>
      <p:sp>
        <p:nvSpPr>
          <p:cNvPr id="8" name="Left Arrow 7"/>
          <p:cNvSpPr/>
          <p:nvPr/>
        </p:nvSpPr>
        <p:spPr>
          <a:xfrm>
            <a:off x="4711700" y="5656481"/>
            <a:ext cx="1333500" cy="3175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06378953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098024" y="-1"/>
            <a:ext cx="5715000" cy="3879850"/>
          </a:xfrm>
          <a:prstGeom prst="rect">
            <a:avLst/>
          </a:prstGeom>
        </p:spPr>
      </p:pic>
      <p:pic>
        <p:nvPicPr>
          <p:cNvPr id="14338" name="Picture 2" descr="Tutorial) Support Vector Machines (SVM) in Scikit-learn - DataCam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875" y="363537"/>
            <a:ext cx="3876675" cy="3152775"/>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descr="Processes | Free Full-Text | Multi-Label Classification Based on Random  Forest Algorithm for Non-Intrusive Load Monitoring System | HTML"/>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14550" y="3645551"/>
            <a:ext cx="7128748" cy="321244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9650988" y="4414817"/>
            <a:ext cx="2148324" cy="954107"/>
          </a:xfrm>
          <a:prstGeom prst="rect">
            <a:avLst/>
          </a:prstGeom>
          <a:noFill/>
        </p:spPr>
        <p:txBody>
          <a:bodyPr wrap="square" rtlCol="0">
            <a:spAutoFit/>
          </a:bodyPr>
          <a:lstStyle/>
          <a:p>
            <a:r>
              <a:rPr lang="en-IN" sz="2800" b="1" dirty="0" smtClean="0">
                <a:solidFill>
                  <a:srgbClr val="002060"/>
                </a:solidFill>
              </a:rPr>
              <a:t>RANDOM FOREST</a:t>
            </a:r>
            <a:endParaRPr lang="en-IN" sz="2800" b="1" dirty="0">
              <a:solidFill>
                <a:srgbClr val="002060"/>
              </a:solidFill>
            </a:endParaRPr>
          </a:p>
        </p:txBody>
      </p:sp>
      <p:sp>
        <p:nvSpPr>
          <p:cNvPr id="6" name="Left Arrow 5"/>
          <p:cNvSpPr/>
          <p:nvPr/>
        </p:nvSpPr>
        <p:spPr>
          <a:xfrm>
            <a:off x="9664700" y="5474732"/>
            <a:ext cx="1765300" cy="63396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p:cNvSpPr txBox="1"/>
          <p:nvPr/>
        </p:nvSpPr>
        <p:spPr>
          <a:xfrm>
            <a:off x="632698" y="3396266"/>
            <a:ext cx="2120900" cy="646331"/>
          </a:xfrm>
          <a:prstGeom prst="rect">
            <a:avLst/>
          </a:prstGeom>
          <a:noFill/>
        </p:spPr>
        <p:txBody>
          <a:bodyPr wrap="square" rtlCol="0">
            <a:spAutoFit/>
          </a:bodyPr>
          <a:lstStyle/>
          <a:p>
            <a:r>
              <a:rPr lang="en-IN" sz="3600" b="1" dirty="0" smtClean="0">
                <a:solidFill>
                  <a:srgbClr val="002060"/>
                </a:solidFill>
              </a:rPr>
              <a:t>SVM</a:t>
            </a:r>
            <a:r>
              <a:rPr lang="en-IN" dirty="0" smtClean="0"/>
              <a:t>  </a:t>
            </a:r>
            <a:endParaRPr lang="en-IN" dirty="0"/>
          </a:p>
        </p:txBody>
      </p:sp>
      <p:sp>
        <p:nvSpPr>
          <p:cNvPr id="9" name="TextBox 8"/>
          <p:cNvSpPr txBox="1"/>
          <p:nvPr/>
        </p:nvSpPr>
        <p:spPr>
          <a:xfrm>
            <a:off x="8257024" y="178871"/>
            <a:ext cx="1191776" cy="584775"/>
          </a:xfrm>
          <a:prstGeom prst="rect">
            <a:avLst/>
          </a:prstGeom>
          <a:noFill/>
        </p:spPr>
        <p:txBody>
          <a:bodyPr wrap="square" rtlCol="0">
            <a:spAutoFit/>
          </a:bodyPr>
          <a:lstStyle/>
          <a:p>
            <a:r>
              <a:rPr lang="en-IN" sz="3200" b="1" dirty="0" smtClean="0">
                <a:solidFill>
                  <a:srgbClr val="002060"/>
                </a:solidFill>
              </a:rPr>
              <a:t>KNN</a:t>
            </a:r>
            <a:endParaRPr lang="en-IN" sz="2400" b="1" dirty="0">
              <a:solidFill>
                <a:srgbClr val="002060"/>
              </a:solidFill>
            </a:endParaRPr>
          </a:p>
        </p:txBody>
      </p:sp>
    </p:spTree>
    <p:extLst>
      <p:ext uri="{BB962C8B-B14F-4D97-AF65-F5344CB8AC3E}">
        <p14:creationId xmlns:p14="http://schemas.microsoft.com/office/powerpoint/2010/main" val="35407256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1.LINEAR REGRESSION</a:t>
            </a:r>
            <a:br>
              <a:rPr lang="en-IN" dirty="0" smtClean="0"/>
            </a:br>
            <a:endParaRPr lang="en-IN" dirty="0"/>
          </a:p>
        </p:txBody>
      </p:sp>
      <p:pic>
        <p:nvPicPr>
          <p:cNvPr id="4" name="Content Placeholder 3"/>
          <p:cNvPicPr>
            <a:picLocks noGrp="1" noChangeAspect="1"/>
          </p:cNvPicPr>
          <p:nvPr>
            <p:ph idx="1"/>
          </p:nvPr>
        </p:nvPicPr>
        <p:blipFill>
          <a:blip r:embed="rId2"/>
          <a:stretch>
            <a:fillRect/>
          </a:stretch>
        </p:blipFill>
        <p:spPr>
          <a:xfrm>
            <a:off x="3681984" y="743712"/>
            <a:ext cx="8058912" cy="5291328"/>
          </a:xfrm>
          <a:prstGeom prst="rect">
            <a:avLst/>
          </a:prstGeom>
        </p:spPr>
      </p:pic>
    </p:spTree>
    <p:extLst>
      <p:ext uri="{BB962C8B-B14F-4D97-AF65-F5344CB8AC3E}">
        <p14:creationId xmlns:p14="http://schemas.microsoft.com/office/powerpoint/2010/main" val="9145761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dirty="0" smtClean="0"/>
              <a:t>2.LOGISTIC REGRESSION</a:t>
            </a:r>
            <a:endParaRPr lang="en-IN" dirty="0"/>
          </a:p>
        </p:txBody>
      </p:sp>
      <p:pic>
        <p:nvPicPr>
          <p:cNvPr id="6" name="Content Placeholder 5"/>
          <p:cNvPicPr>
            <a:picLocks noGrp="1" noChangeAspect="1"/>
          </p:cNvPicPr>
          <p:nvPr>
            <p:ph idx="1"/>
          </p:nvPr>
        </p:nvPicPr>
        <p:blipFill>
          <a:blip r:embed="rId2"/>
          <a:stretch>
            <a:fillRect/>
          </a:stretch>
        </p:blipFill>
        <p:spPr>
          <a:xfrm>
            <a:off x="3996832" y="865632"/>
            <a:ext cx="7536799" cy="4974335"/>
          </a:xfrm>
          <a:prstGeom prst="rect">
            <a:avLst/>
          </a:prstGeom>
        </p:spPr>
      </p:pic>
    </p:spTree>
    <p:extLst>
      <p:ext uri="{BB962C8B-B14F-4D97-AF65-F5344CB8AC3E}">
        <p14:creationId xmlns:p14="http://schemas.microsoft.com/office/powerpoint/2010/main" val="67407460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DECISSION TREE</a:t>
            </a:r>
            <a:endParaRPr lang="en-IN" dirty="0"/>
          </a:p>
        </p:txBody>
      </p:sp>
      <p:pic>
        <p:nvPicPr>
          <p:cNvPr id="4" name="Content Placeholder 3"/>
          <p:cNvPicPr>
            <a:picLocks noGrp="1" noChangeAspect="1"/>
          </p:cNvPicPr>
          <p:nvPr>
            <p:ph idx="1"/>
          </p:nvPr>
        </p:nvPicPr>
        <p:blipFill>
          <a:blip r:embed="rId2"/>
          <a:stretch>
            <a:fillRect/>
          </a:stretch>
        </p:blipFill>
        <p:spPr>
          <a:xfrm>
            <a:off x="3868738" y="1123836"/>
            <a:ext cx="7315200" cy="4601183"/>
          </a:xfrm>
          <a:prstGeom prst="rect">
            <a:avLst/>
          </a:prstGeom>
        </p:spPr>
      </p:pic>
    </p:spTree>
    <p:extLst>
      <p:ext uri="{BB962C8B-B14F-4D97-AF65-F5344CB8AC3E}">
        <p14:creationId xmlns:p14="http://schemas.microsoft.com/office/powerpoint/2010/main" val="361532474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RANDOM FOREST </a:t>
            </a:r>
            <a:endParaRPr lang="en-IN" dirty="0"/>
          </a:p>
        </p:txBody>
      </p:sp>
      <p:pic>
        <p:nvPicPr>
          <p:cNvPr id="4" name="Content Placeholder 3"/>
          <p:cNvPicPr>
            <a:picLocks noGrp="1" noChangeAspect="1"/>
          </p:cNvPicPr>
          <p:nvPr>
            <p:ph idx="1"/>
          </p:nvPr>
        </p:nvPicPr>
        <p:blipFill>
          <a:blip r:embed="rId2"/>
          <a:stretch>
            <a:fillRect/>
          </a:stretch>
        </p:blipFill>
        <p:spPr>
          <a:xfrm>
            <a:off x="3920622" y="1011936"/>
            <a:ext cx="7211431" cy="4803648"/>
          </a:xfrm>
          <a:prstGeom prst="rect">
            <a:avLst/>
          </a:prstGeom>
        </p:spPr>
      </p:pic>
    </p:spTree>
    <p:extLst>
      <p:ext uri="{BB962C8B-B14F-4D97-AF65-F5344CB8AC3E}">
        <p14:creationId xmlns:p14="http://schemas.microsoft.com/office/powerpoint/2010/main" val="2965234978"/>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a:t>
            </a:r>
            <a:r>
              <a:rPr lang="en-US" dirty="0" smtClean="0"/>
              <a:t>NN</a:t>
            </a:r>
            <a:endParaRPr lang="en-IN" dirty="0"/>
          </a:p>
        </p:txBody>
      </p:sp>
      <p:pic>
        <p:nvPicPr>
          <p:cNvPr id="4" name="Content Placeholder 3"/>
          <p:cNvPicPr>
            <a:picLocks noGrp="1" noChangeAspect="1"/>
          </p:cNvPicPr>
          <p:nvPr>
            <p:ph idx="1"/>
          </p:nvPr>
        </p:nvPicPr>
        <p:blipFill>
          <a:blip r:embed="rId2"/>
          <a:stretch>
            <a:fillRect/>
          </a:stretch>
        </p:blipFill>
        <p:spPr>
          <a:xfrm>
            <a:off x="3868738" y="829056"/>
            <a:ext cx="7315200" cy="4895963"/>
          </a:xfrm>
          <a:prstGeom prst="rect">
            <a:avLst/>
          </a:prstGeom>
        </p:spPr>
      </p:pic>
    </p:spTree>
    <p:extLst>
      <p:ext uri="{BB962C8B-B14F-4D97-AF65-F5344CB8AC3E}">
        <p14:creationId xmlns:p14="http://schemas.microsoft.com/office/powerpoint/2010/main" val="262225472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rgbClr val="D0EEF4"/>
            </a:gs>
            <a:gs pos="48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400" dirty="0" smtClean="0">
                <a:solidFill>
                  <a:srgbClr val="002060"/>
                </a:solidFill>
              </a:rPr>
              <a:t>CONTENTS</a:t>
            </a:r>
            <a:endParaRPr lang="en-IN" sz="4400" dirty="0">
              <a:solidFill>
                <a:srgbClr val="002060"/>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940634843"/>
              </p:ext>
            </p:extLst>
          </p:nvPr>
        </p:nvGraphicFramePr>
        <p:xfrm>
          <a:off x="3868738" y="482601"/>
          <a:ext cx="7315200" cy="6062696"/>
        </p:xfrm>
        <a:graphic>
          <a:graphicData uri="http://schemas.openxmlformats.org/drawingml/2006/table">
            <a:tbl>
              <a:tblPr firstRow="1" bandRow="1">
                <a:tableStyleId>{BDBED569-4797-4DF1-A0F4-6AAB3CD982D8}</a:tableStyleId>
              </a:tblPr>
              <a:tblGrid>
                <a:gridCol w="995362">
                  <a:extLst>
                    <a:ext uri="{9D8B030D-6E8A-4147-A177-3AD203B41FA5}">
                      <a16:colId xmlns:a16="http://schemas.microsoft.com/office/drawing/2014/main" val="3775564465"/>
                    </a:ext>
                  </a:extLst>
                </a:gridCol>
                <a:gridCol w="6319838">
                  <a:extLst>
                    <a:ext uri="{9D8B030D-6E8A-4147-A177-3AD203B41FA5}">
                      <a16:colId xmlns:a16="http://schemas.microsoft.com/office/drawing/2014/main" val="917882265"/>
                    </a:ext>
                  </a:extLst>
                </a:gridCol>
              </a:tblGrid>
              <a:tr h="587051">
                <a:tc>
                  <a:txBody>
                    <a:bodyPr/>
                    <a:lstStyle/>
                    <a:p>
                      <a:pPr marL="0" lvl="0" indent="0" algn="l">
                        <a:buFontTx/>
                        <a:buNone/>
                      </a:pPr>
                      <a:r>
                        <a:rPr lang="en-IN" sz="2400" b="1" dirty="0" smtClean="0">
                          <a:solidFill>
                            <a:srgbClr val="002060"/>
                          </a:solidFill>
                          <a:latin typeface="Arial Narrow" panose="020B0606020202030204" pitchFamily="34" charset="0"/>
                        </a:rPr>
                        <a:t>1</a:t>
                      </a:r>
                      <a:endParaRPr lang="en-IN" sz="2400" b="1" dirty="0">
                        <a:solidFill>
                          <a:srgbClr val="002060"/>
                        </a:solidFill>
                        <a:latin typeface="Arial Narrow" panose="020B0606020202030204" pitchFamily="34" charset="0"/>
                      </a:endParaRPr>
                    </a:p>
                  </a:txBody>
                  <a:tcPr/>
                </a:tc>
                <a:tc>
                  <a:txBody>
                    <a:bodyPr/>
                    <a:lstStyle/>
                    <a:p>
                      <a:pPr marL="0" lvl="0" indent="0" algn="l">
                        <a:buFontTx/>
                        <a:buNone/>
                      </a:pPr>
                      <a:r>
                        <a:rPr lang="en-US" sz="2400" b="1" kern="1200" dirty="0" smtClean="0">
                          <a:solidFill>
                            <a:srgbClr val="002060"/>
                          </a:solidFill>
                          <a:effectLst/>
                          <a:latin typeface="Arial Narrow" panose="020B0606020202030204" pitchFamily="34" charset="0"/>
                        </a:rPr>
                        <a:t>INTRODUCTION TO MACHINE LEARNING</a:t>
                      </a:r>
                      <a:endParaRPr lang="en-IN" sz="2400" b="1" dirty="0">
                        <a:solidFill>
                          <a:srgbClr val="002060"/>
                        </a:solidFill>
                        <a:latin typeface="Arial Narrow" panose="020B0606020202030204" pitchFamily="34" charset="0"/>
                      </a:endParaRPr>
                    </a:p>
                  </a:txBody>
                  <a:tcPr/>
                </a:tc>
                <a:extLst>
                  <a:ext uri="{0D108BD9-81ED-4DB2-BD59-A6C34878D82A}">
                    <a16:rowId xmlns:a16="http://schemas.microsoft.com/office/drawing/2014/main" val="3321189175"/>
                  </a:ext>
                </a:extLst>
              </a:tr>
              <a:tr h="918065">
                <a:tc>
                  <a:txBody>
                    <a:bodyPr/>
                    <a:lstStyle/>
                    <a:p>
                      <a:pPr marL="0" lvl="0" indent="0" algn="l">
                        <a:buFontTx/>
                        <a:buNone/>
                      </a:pPr>
                      <a:r>
                        <a:rPr lang="en-IN" sz="2400" b="1" dirty="0" smtClean="0">
                          <a:solidFill>
                            <a:srgbClr val="002060"/>
                          </a:solidFill>
                          <a:latin typeface="Arial Narrow" panose="020B0606020202030204" pitchFamily="34" charset="0"/>
                        </a:rPr>
                        <a:t>2</a:t>
                      </a:r>
                      <a:endParaRPr lang="en-IN" sz="2400" b="1" dirty="0">
                        <a:solidFill>
                          <a:srgbClr val="002060"/>
                        </a:solidFill>
                        <a:latin typeface="Arial Narrow" panose="020B0606020202030204" pitchFamily="34" charset="0"/>
                      </a:endParaRPr>
                    </a:p>
                  </a:txBody>
                  <a:tcPr/>
                </a:tc>
                <a:tc>
                  <a:txBody>
                    <a:bodyPr/>
                    <a:lstStyle/>
                    <a:p>
                      <a:pPr marL="0" lvl="0" indent="0" algn="l">
                        <a:buFontTx/>
                        <a:buNone/>
                      </a:pPr>
                      <a:r>
                        <a:rPr lang="en-US" sz="2400" b="1" kern="1200" dirty="0" smtClean="0">
                          <a:solidFill>
                            <a:srgbClr val="002060"/>
                          </a:solidFill>
                          <a:effectLst/>
                          <a:latin typeface="Arial Narrow" panose="020B0606020202030204" pitchFamily="34" charset="0"/>
                        </a:rPr>
                        <a:t>SUPERVISED, UNSUPERVISED AND REINFORCEMENT LEARNING</a:t>
                      </a:r>
                      <a:endParaRPr lang="en-IN" sz="2400" b="1" dirty="0">
                        <a:solidFill>
                          <a:srgbClr val="002060"/>
                        </a:solidFill>
                        <a:latin typeface="Arial Narrow" panose="020B0606020202030204" pitchFamily="34" charset="0"/>
                      </a:endParaRPr>
                    </a:p>
                  </a:txBody>
                  <a:tcPr/>
                </a:tc>
                <a:extLst>
                  <a:ext uri="{0D108BD9-81ED-4DB2-BD59-A6C34878D82A}">
                    <a16:rowId xmlns:a16="http://schemas.microsoft.com/office/drawing/2014/main" val="3901762225"/>
                  </a:ext>
                </a:extLst>
              </a:tr>
              <a:tr h="815808">
                <a:tc>
                  <a:txBody>
                    <a:bodyPr/>
                    <a:lstStyle/>
                    <a:p>
                      <a:pPr marL="0" lvl="0" indent="0" algn="l">
                        <a:buFontTx/>
                        <a:buNone/>
                      </a:pPr>
                      <a:r>
                        <a:rPr lang="en-IN" sz="2400" b="1" dirty="0" smtClean="0">
                          <a:solidFill>
                            <a:srgbClr val="002060"/>
                          </a:solidFill>
                          <a:latin typeface="Arial Narrow" panose="020B0606020202030204" pitchFamily="34" charset="0"/>
                        </a:rPr>
                        <a:t>3</a:t>
                      </a:r>
                      <a:endParaRPr lang="en-IN" sz="2400" b="1" dirty="0">
                        <a:solidFill>
                          <a:srgbClr val="002060"/>
                        </a:solidFill>
                        <a:latin typeface="Arial Narrow" panose="020B0606020202030204" pitchFamily="34" charset="0"/>
                      </a:endParaRPr>
                    </a:p>
                  </a:txBody>
                  <a:tcPr/>
                </a:tc>
                <a:tc>
                  <a:txBody>
                    <a:bodyPr/>
                    <a:lstStyle/>
                    <a:p>
                      <a:pPr marL="0" lvl="0" indent="0" algn="l">
                        <a:buFontTx/>
                        <a:buNone/>
                      </a:pPr>
                      <a:r>
                        <a:rPr lang="en-US" sz="2400" b="1" kern="1200" dirty="0" smtClean="0">
                          <a:solidFill>
                            <a:srgbClr val="002060"/>
                          </a:solidFill>
                          <a:effectLst/>
                          <a:latin typeface="Arial Narrow" panose="020B0606020202030204" pitchFamily="34" charset="0"/>
                        </a:rPr>
                        <a:t>PROCESS OF DATA WAREHOUSE AND DATA MINING</a:t>
                      </a:r>
                      <a:endParaRPr lang="en-IN" sz="2400" b="1" dirty="0">
                        <a:solidFill>
                          <a:srgbClr val="002060"/>
                        </a:solidFill>
                        <a:latin typeface="Arial Narrow" panose="020B0606020202030204" pitchFamily="34" charset="0"/>
                      </a:endParaRPr>
                    </a:p>
                  </a:txBody>
                  <a:tcPr/>
                </a:tc>
                <a:extLst>
                  <a:ext uri="{0D108BD9-81ED-4DB2-BD59-A6C34878D82A}">
                    <a16:rowId xmlns:a16="http://schemas.microsoft.com/office/drawing/2014/main" val="4261411981"/>
                  </a:ext>
                </a:extLst>
              </a:tr>
              <a:tr h="2628715">
                <a:tc>
                  <a:txBody>
                    <a:bodyPr/>
                    <a:lstStyle/>
                    <a:p>
                      <a:pPr marL="0" lvl="0" indent="0" algn="l">
                        <a:buFontTx/>
                        <a:buNone/>
                      </a:pPr>
                      <a:r>
                        <a:rPr lang="en-IN" sz="2400" b="1" dirty="0" smtClean="0">
                          <a:solidFill>
                            <a:srgbClr val="002060"/>
                          </a:solidFill>
                          <a:latin typeface="Arial Narrow" panose="020B0606020202030204" pitchFamily="34" charset="0"/>
                        </a:rPr>
                        <a:t>4</a:t>
                      </a:r>
                      <a:endParaRPr lang="en-IN" sz="2400" b="1" dirty="0">
                        <a:solidFill>
                          <a:srgbClr val="002060"/>
                        </a:solidFill>
                        <a:latin typeface="Arial Narrow" panose="020B0606020202030204" pitchFamily="34" charset="0"/>
                      </a:endParaRPr>
                    </a:p>
                  </a:txBody>
                  <a:tcPr/>
                </a:tc>
                <a:tc>
                  <a:txBody>
                    <a:bodyPr/>
                    <a:lstStyle/>
                    <a:p>
                      <a:pPr marL="0" lvl="0" indent="0" algn="l">
                        <a:buFont typeface="Wingdings" panose="05000000000000000000" pitchFamily="2" charset="2"/>
                        <a:buNone/>
                      </a:pPr>
                      <a:r>
                        <a:rPr lang="en-US" sz="2400" b="1" dirty="0" smtClean="0">
                          <a:solidFill>
                            <a:srgbClr val="002060"/>
                          </a:solidFill>
                          <a:latin typeface="Arial Narrow" panose="020B0606020202030204" pitchFamily="34" charset="0"/>
                        </a:rPr>
                        <a:t>MACHINE LEARNING ALGORITHMS</a:t>
                      </a:r>
                    </a:p>
                    <a:p>
                      <a:pPr marL="342900" lvl="0" indent="-3429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LINEAR REGRESSION</a:t>
                      </a:r>
                    </a:p>
                    <a:p>
                      <a:pPr marL="457200" lvl="0" indent="-4572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LOGISTIC REGRESSION </a:t>
                      </a:r>
                    </a:p>
                    <a:p>
                      <a:pPr marL="457200" lvl="0" indent="-4572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DECISION TREE</a:t>
                      </a:r>
                    </a:p>
                    <a:p>
                      <a:pPr marL="457200" lvl="0" indent="-4572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RANDOM FOREST</a:t>
                      </a:r>
                    </a:p>
                    <a:p>
                      <a:pPr marL="457200" lvl="0" indent="-4572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KNN </a:t>
                      </a:r>
                    </a:p>
                    <a:p>
                      <a:pPr marL="457200" lvl="0" indent="-457200" algn="l">
                        <a:buFont typeface="Wingdings" panose="05000000000000000000" pitchFamily="2" charset="2"/>
                        <a:buChar char="q"/>
                      </a:pPr>
                      <a:r>
                        <a:rPr lang="en-US" sz="2400" b="1" kern="1200" dirty="0" smtClean="0">
                          <a:solidFill>
                            <a:srgbClr val="002060"/>
                          </a:solidFill>
                          <a:effectLst/>
                          <a:latin typeface="Arial Narrow" panose="020B0606020202030204" pitchFamily="34" charset="0"/>
                        </a:rPr>
                        <a:t> SVM</a:t>
                      </a:r>
                      <a:endParaRPr lang="en-IN" sz="2400" b="1" dirty="0">
                        <a:solidFill>
                          <a:srgbClr val="002060"/>
                        </a:solidFill>
                        <a:latin typeface="Arial Narrow" panose="020B0606020202030204" pitchFamily="34" charset="0"/>
                      </a:endParaRPr>
                    </a:p>
                  </a:txBody>
                  <a:tcPr/>
                </a:tc>
                <a:extLst>
                  <a:ext uri="{0D108BD9-81ED-4DB2-BD59-A6C34878D82A}">
                    <a16:rowId xmlns:a16="http://schemas.microsoft.com/office/drawing/2014/main" val="177925184"/>
                  </a:ext>
                </a:extLst>
              </a:tr>
              <a:tr h="10828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400" b="1" dirty="0" smtClean="0">
                          <a:solidFill>
                            <a:srgbClr val="002060"/>
                          </a:solidFill>
                          <a:latin typeface="Arial Narrow" panose="020B0606020202030204" pitchFamily="34" charset="0"/>
                        </a:rPr>
                        <a:t>5</a:t>
                      </a:r>
                      <a:endParaRPr lang="en-IN" sz="2400" b="1" dirty="0">
                        <a:solidFill>
                          <a:srgbClr val="002060"/>
                        </a:solidFill>
                        <a:latin typeface="Arial Narrow" panose="020B0606020202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kern="1200" dirty="0" smtClean="0">
                          <a:solidFill>
                            <a:srgbClr val="002060"/>
                          </a:solidFill>
                          <a:effectLst/>
                          <a:latin typeface="Arial Narrow" panose="020B0606020202030204" pitchFamily="34" charset="0"/>
                        </a:rPr>
                        <a:t>APPLICATION OF ML IN DIFFERENT DOMAINS-HEALTH CARE, TELECOM</a:t>
                      </a:r>
                      <a:endParaRPr lang="en-IN" sz="2400" b="1" dirty="0">
                        <a:solidFill>
                          <a:srgbClr val="002060"/>
                        </a:solidFill>
                        <a:latin typeface="Arial Narrow" panose="020B0606020202030204" pitchFamily="34" charset="0"/>
                      </a:endParaRPr>
                    </a:p>
                  </a:txBody>
                  <a:tcPr/>
                </a:tc>
                <a:extLst>
                  <a:ext uri="{0D108BD9-81ED-4DB2-BD59-A6C34878D82A}">
                    <a16:rowId xmlns:a16="http://schemas.microsoft.com/office/drawing/2014/main" val="2782756910"/>
                  </a:ext>
                </a:extLst>
              </a:tr>
            </a:tbl>
          </a:graphicData>
        </a:graphic>
      </p:graphicFrame>
    </p:spTree>
    <p:extLst>
      <p:ext uri="{BB962C8B-B14F-4D97-AF65-F5344CB8AC3E}">
        <p14:creationId xmlns:p14="http://schemas.microsoft.com/office/powerpoint/2010/main" val="291359241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6.SVM</a:t>
            </a:r>
            <a:endParaRPr lang="en-IN" dirty="0"/>
          </a:p>
        </p:txBody>
      </p:sp>
      <p:pic>
        <p:nvPicPr>
          <p:cNvPr id="4" name="Content Placeholder 3"/>
          <p:cNvPicPr>
            <a:picLocks noGrp="1" noChangeAspect="1"/>
          </p:cNvPicPr>
          <p:nvPr>
            <p:ph idx="1"/>
          </p:nvPr>
        </p:nvPicPr>
        <p:blipFill>
          <a:blip r:embed="rId2"/>
          <a:stretch>
            <a:fillRect/>
          </a:stretch>
        </p:blipFill>
        <p:spPr>
          <a:xfrm>
            <a:off x="3901440" y="1123838"/>
            <a:ext cx="7559040" cy="4813666"/>
          </a:xfrm>
          <a:prstGeom prst="rect">
            <a:avLst/>
          </a:prstGeom>
        </p:spPr>
      </p:pic>
      <p:sp>
        <p:nvSpPr>
          <p:cNvPr id="3" name="TextBox 2"/>
          <p:cNvSpPr txBox="1"/>
          <p:nvPr/>
        </p:nvSpPr>
        <p:spPr>
          <a:xfrm>
            <a:off x="101600" y="6211669"/>
            <a:ext cx="11976100" cy="400110"/>
          </a:xfrm>
          <a:prstGeom prst="rect">
            <a:avLst/>
          </a:prstGeom>
          <a:noFill/>
        </p:spPr>
        <p:txBody>
          <a:bodyPr wrap="square" rtlCol="0">
            <a:spAutoFit/>
          </a:bodyPr>
          <a:lstStyle/>
          <a:p>
            <a:r>
              <a:rPr lang="en-IN" sz="2000" dirty="0" smtClean="0">
                <a:solidFill>
                  <a:srgbClr val="FF0000"/>
                </a:solidFill>
              </a:rPr>
              <a:t>GIT HUB LINK- https</a:t>
            </a:r>
            <a:r>
              <a:rPr lang="en-IN" sz="2000" dirty="0">
                <a:solidFill>
                  <a:srgbClr val="FF0000"/>
                </a:solidFill>
              </a:rPr>
              <a:t>://github.com/ENG19CS0334-TEJAAL-M/MACHINE-LEARNING-_ASSIGNMENT-1.git</a:t>
            </a:r>
          </a:p>
        </p:txBody>
      </p:sp>
    </p:spTree>
    <p:extLst>
      <p:ext uri="{BB962C8B-B14F-4D97-AF65-F5344CB8AC3E}">
        <p14:creationId xmlns:p14="http://schemas.microsoft.com/office/powerpoint/2010/main" val="134469060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Lst>
          </a:blip>
          <a:stretch>
            <a:fillRect/>
          </a:stretch>
        </p:blipFill>
        <p:spPr>
          <a:xfrm>
            <a:off x="0" y="0"/>
            <a:ext cx="9131300" cy="6692900"/>
          </a:xfrm>
          <a:prstGeom prst="rect">
            <a:avLst/>
          </a:prstGeom>
        </p:spPr>
      </p:pic>
      <p:pic>
        <p:nvPicPr>
          <p:cNvPr id="3074" name="Picture 2" descr="10 Awesome Machine Learning Applications of Toda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92003" y="0"/>
            <a:ext cx="5899997" cy="66929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p:cNvSpPr>
            <a:spLocks noGrp="1"/>
          </p:cNvSpPr>
          <p:nvPr>
            <p:ph type="title"/>
          </p:nvPr>
        </p:nvSpPr>
        <p:spPr>
          <a:xfrm>
            <a:off x="0" y="3282950"/>
            <a:ext cx="6426200" cy="1581263"/>
          </a:xfrm>
        </p:spPr>
        <p:txBody>
          <a:bodyPr>
            <a:normAutofit fontScale="90000"/>
          </a:bodyPr>
          <a:lstStyle/>
          <a:p>
            <a:r>
              <a:rPr lang="en-IN" sz="5400" b="1" spc="0" dirty="0" smtClean="0">
                <a:ln w="22225">
                  <a:solidFill>
                    <a:schemeClr val="accent2"/>
                  </a:solidFill>
                  <a:prstDash val="solid"/>
                </a:ln>
                <a:solidFill>
                  <a:schemeClr val="accent2">
                    <a:lumMod val="40000"/>
                    <a:lumOff val="60000"/>
                  </a:schemeClr>
                </a:solidFill>
              </a:rPr>
              <a:t>APPLICATIONS OF MACHINE LEARNING</a:t>
            </a:r>
            <a:endParaRPr lang="en-IN" sz="5400" b="1" spc="0"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370423055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applications+of+deep+reinforcement+learning cheap buy onli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2764" y="786384"/>
            <a:ext cx="9844657" cy="607161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 y="0"/>
            <a:ext cx="11803916" cy="830997"/>
          </a:xfrm>
          <a:prstGeom prst="rect">
            <a:avLst/>
          </a:prstGeom>
          <a:noFill/>
        </p:spPr>
        <p:txBody>
          <a:bodyPr wrap="square" lIns="91440" tIns="45720" rIns="91440" bIns="45720">
            <a:spAutoFit/>
          </a:bodyPr>
          <a:lstStyle/>
          <a:p>
            <a:pPr algn="ctr"/>
            <a:r>
              <a:rPr lang="en-US" sz="4800" dirty="0" smtClean="0">
                <a:ln w="0"/>
                <a:solidFill>
                  <a:schemeClr val="accent1"/>
                </a:solidFill>
                <a:effectLst>
                  <a:outerShdw blurRad="38100" dist="25400" dir="5400000" algn="ctr" rotWithShape="0">
                    <a:srgbClr val="6E747A">
                      <a:alpha val="43000"/>
                    </a:srgbClr>
                  </a:outerShdw>
                </a:effectLst>
              </a:rPr>
              <a:t>APPLICATION OF ML IN HEALTH CARE</a:t>
            </a:r>
            <a:endParaRPr lang="en-US" sz="48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04998632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22707" y="355600"/>
            <a:ext cx="5353050" cy="5779262"/>
          </a:xfrm>
          <a:prstGeom prst="rect">
            <a:avLst/>
          </a:prstGeom>
        </p:spPr>
      </p:pic>
      <p:pic>
        <p:nvPicPr>
          <p:cNvPr id="6146" name="Picture 2" descr="Deep Learning in Neuroradiology | American Journal of Neuroradiolog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3071" y="254000"/>
            <a:ext cx="4876800" cy="6362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743496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neuroscience deep learning - Cheap Online Shopping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7183" y="236442"/>
            <a:ext cx="10910317" cy="6336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497158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Traditional vs Deep Learning Algorithms in the Telecom Industry - Data  Science Centra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801" y="707886"/>
            <a:ext cx="10718800" cy="6095999"/>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812801" y="-106065"/>
            <a:ext cx="10299699" cy="830997"/>
          </a:xfrm>
          <a:prstGeom prst="rect">
            <a:avLst/>
          </a:prstGeom>
          <a:noFill/>
        </p:spPr>
        <p:txBody>
          <a:bodyPr wrap="square" lIns="91440" tIns="45720" rIns="91440" bIns="45720">
            <a:spAutoFit/>
          </a:bodyPr>
          <a:lstStyle/>
          <a:p>
            <a:pPr algn="ctr"/>
            <a:r>
              <a:rPr lang="en-US" sz="4800" b="1"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APPLICATION OF </a:t>
            </a:r>
            <a:r>
              <a:rPr lang="en-US" sz="4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ML IN TELECOM</a:t>
            </a:r>
          </a:p>
        </p:txBody>
      </p:sp>
    </p:spTree>
    <p:extLst>
      <p:ext uri="{BB962C8B-B14F-4D97-AF65-F5344CB8AC3E}">
        <p14:creationId xmlns:p14="http://schemas.microsoft.com/office/powerpoint/2010/main" val="208643975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87400" y="431800"/>
            <a:ext cx="10655300" cy="6002337"/>
          </a:xfrm>
          <a:prstGeom prst="rect">
            <a:avLst/>
          </a:prstGeom>
        </p:spPr>
      </p:pic>
    </p:spTree>
    <p:extLst>
      <p:ext uri="{BB962C8B-B14F-4D97-AF65-F5344CB8AC3E}">
        <p14:creationId xmlns:p14="http://schemas.microsoft.com/office/powerpoint/2010/main" val="95304572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0" y="0"/>
            <a:ext cx="12192000" cy="6858000"/>
          </a:xfrm>
          <a:prstGeom prst="rect">
            <a:avLst/>
          </a:prstGeom>
        </p:spPr>
      </p:pic>
      <p:sp>
        <p:nvSpPr>
          <p:cNvPr id="4" name="TextBox 3"/>
          <p:cNvSpPr txBox="1"/>
          <p:nvPr/>
        </p:nvSpPr>
        <p:spPr>
          <a:xfrm>
            <a:off x="3454400" y="161835"/>
            <a:ext cx="7532116" cy="3970318"/>
          </a:xfrm>
          <a:prstGeom prst="rect">
            <a:avLst/>
          </a:prstGeom>
          <a:noFill/>
        </p:spPr>
        <p:txBody>
          <a:bodyPr wrap="square" rtlCol="0">
            <a:spAutoFit/>
          </a:bodyPr>
          <a:lstStyle/>
          <a:p>
            <a:r>
              <a:rPr lang="en-IN" sz="72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THANK YOU</a:t>
            </a:r>
          </a:p>
          <a:p>
            <a:r>
              <a:rPr lang="en-IN" sz="3600" b="1" dirty="0" smtClean="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TEJAAL M</a:t>
            </a:r>
          </a:p>
          <a:p>
            <a:r>
              <a:rPr lang="en-IN" sz="3600" b="1" dirty="0" smtClean="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ENG19CS0334</a:t>
            </a:r>
          </a:p>
          <a:p>
            <a:r>
              <a:rPr lang="en-US" sz="3600" b="1" dirty="0" err="1">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B.Tech</a:t>
            </a:r>
            <a:r>
              <a:rPr lang="en-US" sz="3600" b="1" dirty="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 CSE</a:t>
            </a:r>
          </a:p>
          <a:p>
            <a:r>
              <a:rPr lang="en-US" sz="3600" b="1" dirty="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SEM V</a:t>
            </a:r>
          </a:p>
          <a:p>
            <a:r>
              <a:rPr lang="en-US" sz="3600" b="1" dirty="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F </a:t>
            </a:r>
            <a:r>
              <a:rPr lang="en-US" sz="3600" b="1" dirty="0" smtClean="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rPr>
              <a:t>section</a:t>
            </a:r>
            <a:endParaRPr lang="en-US" sz="3600" b="1" dirty="0">
              <a:ln w="10160">
                <a:solidFill>
                  <a:schemeClr val="accent5"/>
                </a:solidFill>
                <a:prstDash val="solid"/>
              </a:ln>
              <a:solidFill>
                <a:srgbClr val="99FFCC"/>
              </a:solidFill>
              <a:effectLst>
                <a:outerShdw blurRad="38100" dist="22860" dir="5400000" algn="tl" rotWithShape="0">
                  <a:srgbClr val="000000">
                    <a:alpha val="30000"/>
                  </a:srgbClr>
                </a:outerShdw>
              </a:effectLst>
              <a:latin typeface="Arial Black" panose="020B0A04020102020204" pitchFamily="34" charset="0"/>
              <a:cs typeface="Calibri" panose="020F0502020204030204" pitchFamily="34" charset="0"/>
            </a:endParaRPr>
          </a:p>
        </p:txBody>
      </p:sp>
    </p:spTree>
    <p:extLst>
      <p:ext uri="{BB962C8B-B14F-4D97-AF65-F5344CB8AC3E}">
        <p14:creationId xmlns:p14="http://schemas.microsoft.com/office/powerpoint/2010/main" val="410296604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6578600" y="2781301"/>
            <a:ext cx="5613400" cy="4076700"/>
          </a:xfrm>
          <a:prstGeom prst="rect">
            <a:avLst/>
          </a:prstGeom>
        </p:spPr>
      </p:pic>
      <p:pic>
        <p:nvPicPr>
          <p:cNvPr id="7" name="Picture 6"/>
          <p:cNvPicPr>
            <a:picLocks noChangeAspect="1"/>
          </p:cNvPicPr>
          <p:nvPr/>
        </p:nvPicPr>
        <p:blipFill>
          <a:blip r:embed="rId3"/>
          <a:stretch>
            <a:fillRect/>
          </a:stretch>
        </p:blipFill>
        <p:spPr>
          <a:xfrm>
            <a:off x="6578600" y="0"/>
            <a:ext cx="5613400" cy="2781300"/>
          </a:xfrm>
          <a:prstGeom prst="rect">
            <a:avLst/>
          </a:prstGeom>
        </p:spPr>
      </p:pic>
      <p:pic>
        <p:nvPicPr>
          <p:cNvPr id="11" name="Picture 10"/>
          <p:cNvPicPr>
            <a:picLocks noChangeAspect="1"/>
          </p:cNvPicPr>
          <p:nvPr/>
        </p:nvPicPr>
        <p:blipFill>
          <a:blip r:embed="rId4"/>
          <a:stretch>
            <a:fillRect/>
          </a:stretch>
        </p:blipFill>
        <p:spPr>
          <a:xfrm>
            <a:off x="0" y="0"/>
            <a:ext cx="6578600" cy="6858000"/>
          </a:xfrm>
          <a:prstGeom prst="rect">
            <a:avLst/>
          </a:prstGeom>
        </p:spPr>
      </p:pic>
    </p:spTree>
    <p:extLst>
      <p:ext uri="{BB962C8B-B14F-4D97-AF65-F5344CB8AC3E}">
        <p14:creationId xmlns:p14="http://schemas.microsoft.com/office/powerpoint/2010/main" val="75843278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Machine Learning Transforms Life Insurance Beyond the Actuarial Proces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454" y="63500"/>
            <a:ext cx="11649546" cy="679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912017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13B24A-956A-4594-BD98-33771352B8CE}"/>
              </a:ext>
            </a:extLst>
          </p:cNvPr>
          <p:cNvSpPr>
            <a:spLocks noGrp="1"/>
          </p:cNvSpPr>
          <p:nvPr>
            <p:ph type="title"/>
          </p:nvPr>
        </p:nvSpPr>
        <p:spPr/>
        <p:txBody>
          <a:bodyPr/>
          <a:lstStyle/>
          <a:p>
            <a:r>
              <a:rPr lang="en-IN" dirty="0" smtClean="0"/>
              <a:t/>
            </a:r>
            <a:br>
              <a:rPr lang="en-IN" dirty="0" smtClean="0"/>
            </a:br>
            <a:r>
              <a:rPr lang="en-US" b="1" dirty="0">
                <a:solidFill>
                  <a:srgbClr val="002060"/>
                </a:solidFill>
              </a:rPr>
              <a:t>STEPS USED IN MACHINE LEARNING</a:t>
            </a:r>
            <a:br>
              <a:rPr lang="en-US" b="1" dirty="0">
                <a:solidFill>
                  <a:srgbClr val="002060"/>
                </a:solidFill>
              </a:rPr>
            </a:br>
            <a:endParaRPr lang="en-IN" dirty="0"/>
          </a:p>
        </p:txBody>
      </p:sp>
      <p:sp>
        <p:nvSpPr>
          <p:cNvPr id="2" name="Content Placeholder 1">
            <a:extLst>
              <a:ext uri="{FF2B5EF4-FFF2-40B4-BE49-F238E27FC236}">
                <a16:creationId xmlns:a16="http://schemas.microsoft.com/office/drawing/2014/main" id="{3226F306-1892-4C9E-8DB5-F75273683FB2}"/>
              </a:ext>
            </a:extLst>
          </p:cNvPr>
          <p:cNvSpPr>
            <a:spLocks noGrp="1"/>
          </p:cNvSpPr>
          <p:nvPr>
            <p:ph idx="1"/>
          </p:nvPr>
        </p:nvSpPr>
        <p:spPr>
          <a:xfrm>
            <a:off x="3881968" y="160528"/>
            <a:ext cx="7315200" cy="6527800"/>
          </a:xfrm>
        </p:spPr>
        <p:txBody>
          <a:bodyPr>
            <a:normAutofit fontScale="92500" lnSpcReduction="10000"/>
          </a:bodyPr>
          <a:lstStyle/>
          <a:p>
            <a:pPr>
              <a:buFont typeface="Wingdings" panose="05000000000000000000" pitchFamily="2" charset="2"/>
              <a:buChar char="§"/>
            </a:pPr>
            <a:r>
              <a:rPr lang="en-US" sz="1900" b="1" dirty="0" smtClean="0">
                <a:solidFill>
                  <a:srgbClr val="002060"/>
                </a:solidFill>
              </a:rPr>
              <a:t>Collecting </a:t>
            </a:r>
            <a:r>
              <a:rPr lang="en-US" sz="1900" b="1" dirty="0">
                <a:solidFill>
                  <a:srgbClr val="002060"/>
                </a:solidFill>
              </a:rPr>
              <a:t>data</a:t>
            </a:r>
            <a:r>
              <a:rPr lang="en-US" sz="1900" dirty="0">
                <a:solidFill>
                  <a:srgbClr val="002060"/>
                </a:solidFill>
              </a:rPr>
              <a:t>: Be it the raw data from excel, access, text files etc., this step (gathering past data) forms the foundation of the future learning. The better the variety, density and volume of relevant data, better the learning prospects for the machine becomes.</a:t>
            </a:r>
          </a:p>
          <a:p>
            <a:pPr>
              <a:buFont typeface="Wingdings" panose="05000000000000000000" pitchFamily="2" charset="2"/>
              <a:buChar char="§"/>
            </a:pPr>
            <a:r>
              <a:rPr lang="en-US" sz="1900" b="1" dirty="0">
                <a:solidFill>
                  <a:srgbClr val="002060"/>
                </a:solidFill>
              </a:rPr>
              <a:t>Preparing the data</a:t>
            </a:r>
            <a:r>
              <a:rPr lang="en-US" sz="1900" dirty="0">
                <a:solidFill>
                  <a:srgbClr val="002060"/>
                </a:solidFill>
              </a:rPr>
              <a:t>: Any analytical process thrives on the quality of the data used. One needs to spend time determining the quality of data and then taking steps for fixing issues such as missing data and treatment of outliers. </a:t>
            </a:r>
            <a:r>
              <a:rPr lang="en-US" sz="1900" u="sng" dirty="0">
                <a:solidFill>
                  <a:srgbClr val="002060"/>
                </a:solidFill>
                <a:hlinkClick r:id="rId2"/>
              </a:rPr>
              <a:t>Exploratory analysis</a:t>
            </a:r>
            <a:r>
              <a:rPr lang="en-US" sz="1900" dirty="0">
                <a:solidFill>
                  <a:srgbClr val="002060"/>
                </a:solidFill>
              </a:rPr>
              <a:t> is perhaps one method to study the nuances of the data in details thereby burgeoning the nutritional content of the data.</a:t>
            </a:r>
          </a:p>
          <a:p>
            <a:pPr>
              <a:buFont typeface="Wingdings" panose="05000000000000000000" pitchFamily="2" charset="2"/>
              <a:buChar char="§"/>
            </a:pPr>
            <a:r>
              <a:rPr lang="en-US" sz="1900" b="1" dirty="0">
                <a:solidFill>
                  <a:srgbClr val="002060"/>
                </a:solidFill>
              </a:rPr>
              <a:t>Training a model</a:t>
            </a:r>
            <a:r>
              <a:rPr lang="en-US" sz="1900" dirty="0">
                <a:solidFill>
                  <a:srgbClr val="002060"/>
                </a:solidFill>
              </a:rPr>
              <a:t>: This step involves choosing the appropriate algorithm and representation of data in the form of the model. The cleaned data is split into two parts – train and test (proportion depending on the prerequisites); the first part (training data) is used for developing the model. The second part (test data), is used as a reference.</a:t>
            </a:r>
          </a:p>
          <a:p>
            <a:pPr>
              <a:buFont typeface="Wingdings" panose="05000000000000000000" pitchFamily="2" charset="2"/>
              <a:buChar char="§"/>
            </a:pPr>
            <a:r>
              <a:rPr lang="en-US" sz="1900" b="1" dirty="0">
                <a:solidFill>
                  <a:srgbClr val="002060"/>
                </a:solidFill>
              </a:rPr>
              <a:t>Evaluating the model</a:t>
            </a:r>
            <a:r>
              <a:rPr lang="en-US" sz="1900" dirty="0">
                <a:solidFill>
                  <a:srgbClr val="002060"/>
                </a:solidFill>
              </a:rPr>
              <a:t>: To test the accuracy, the second part of the data (holdout / test data) is used. This step determines the precision in the choice of the algorithm based on the outcome. A better test to check accuracy of model is to see its performance on data which was not used at all during model build.</a:t>
            </a:r>
          </a:p>
          <a:p>
            <a:pPr>
              <a:buFont typeface="Wingdings" panose="05000000000000000000" pitchFamily="2" charset="2"/>
              <a:buChar char="§"/>
            </a:pPr>
            <a:r>
              <a:rPr lang="en-US" sz="1900" b="1" dirty="0">
                <a:solidFill>
                  <a:srgbClr val="002060"/>
                </a:solidFill>
              </a:rPr>
              <a:t>Improving the performance</a:t>
            </a:r>
            <a:r>
              <a:rPr lang="en-US" sz="1900" dirty="0">
                <a:solidFill>
                  <a:srgbClr val="002060"/>
                </a:solidFill>
              </a:rPr>
              <a:t>: This step might involve choosing a different model altogether or introducing more variables to augment the efficiency. That’s why significant amount of time needs to be spent </a:t>
            </a:r>
            <a:r>
              <a:rPr lang="en-US" sz="1900" b="1" dirty="0">
                <a:solidFill>
                  <a:srgbClr val="002060"/>
                </a:solidFill>
              </a:rPr>
              <a:t>in data collection and preparation.</a:t>
            </a:r>
            <a:endParaRPr lang="en-US" sz="1900" dirty="0">
              <a:solidFill>
                <a:srgbClr val="002060"/>
              </a:solidFill>
            </a:endParaRPr>
          </a:p>
          <a:p>
            <a:endParaRPr lang="en-IN" dirty="0"/>
          </a:p>
        </p:txBody>
      </p:sp>
    </p:spTree>
    <p:extLst>
      <p:ext uri="{BB962C8B-B14F-4D97-AF65-F5344CB8AC3E}">
        <p14:creationId xmlns:p14="http://schemas.microsoft.com/office/powerpoint/2010/main" val="14408239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6883398" y="3149600"/>
            <a:ext cx="5219702" cy="3505200"/>
          </a:xfrm>
          <a:prstGeom prst="rect">
            <a:avLst/>
          </a:prstGeom>
        </p:spPr>
      </p:pic>
      <p:pic>
        <p:nvPicPr>
          <p:cNvPr id="2050" name="Picture 2" descr="Deep Learning vs Machine Learning or How AI Benefits Business – NIX Unit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 y="107427"/>
            <a:ext cx="6769098" cy="644577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099300" y="660400"/>
            <a:ext cx="4787900" cy="2308324"/>
          </a:xfrm>
          <a:prstGeom prst="rect">
            <a:avLst/>
          </a:prstGeom>
          <a:noFill/>
        </p:spPr>
        <p:txBody>
          <a:bodyPr wrap="square" rtlCol="0">
            <a:spAutoFit/>
          </a:bodyPr>
          <a:lstStyle/>
          <a:p>
            <a:r>
              <a:rPr lang="en-US" altLang="zh-TW" sz="2400" b="1" u="sng" dirty="0">
                <a:solidFill>
                  <a:srgbClr val="002060"/>
                </a:solidFill>
              </a:rPr>
              <a:t>Machine Learning </a:t>
            </a:r>
            <a:r>
              <a:rPr lang="en-US" altLang="zh-TW" sz="2400" dirty="0">
                <a:solidFill>
                  <a:srgbClr val="002060"/>
                </a:solidFill>
              </a:rPr>
              <a:t>is the field of computer science that uses statistical techniques to give computer systems the ability to learn with Data, without being explicitly </a:t>
            </a:r>
            <a:r>
              <a:rPr lang="en-US" altLang="zh-TW" sz="2400" dirty="0" smtClean="0">
                <a:solidFill>
                  <a:srgbClr val="002060"/>
                </a:solidFill>
              </a:rPr>
              <a:t>programmed.</a:t>
            </a:r>
            <a:endParaRPr lang="zh-TW" altLang="en-US" sz="2400" dirty="0">
              <a:solidFill>
                <a:srgbClr val="002060"/>
              </a:solidFill>
            </a:endParaRPr>
          </a:p>
        </p:txBody>
      </p:sp>
    </p:spTree>
    <p:extLst>
      <p:ext uri="{BB962C8B-B14F-4D97-AF65-F5344CB8AC3E}">
        <p14:creationId xmlns:p14="http://schemas.microsoft.com/office/powerpoint/2010/main" val="80468990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95300" y="1009650"/>
            <a:ext cx="11214100" cy="5848350"/>
          </a:xfrm>
          <a:prstGeom prst="rect">
            <a:avLst/>
          </a:prstGeom>
        </p:spPr>
      </p:pic>
      <p:sp>
        <p:nvSpPr>
          <p:cNvPr id="3" name="TextBox 2"/>
          <p:cNvSpPr txBox="1"/>
          <p:nvPr/>
        </p:nvSpPr>
        <p:spPr>
          <a:xfrm>
            <a:off x="1181100" y="292100"/>
            <a:ext cx="9474200" cy="622300"/>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47922232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7042"/>
          <a:stretch/>
        </p:blipFill>
        <p:spPr>
          <a:xfrm>
            <a:off x="7416800" y="584200"/>
            <a:ext cx="4775201" cy="5867400"/>
          </a:xfrm>
          <a:prstGeom prst="rect">
            <a:avLst/>
          </a:prstGeom>
        </p:spPr>
      </p:pic>
      <p:pic>
        <p:nvPicPr>
          <p:cNvPr id="4" name="Picture 3"/>
          <p:cNvPicPr>
            <a:picLocks noChangeAspect="1"/>
          </p:cNvPicPr>
          <p:nvPr/>
        </p:nvPicPr>
        <p:blipFill>
          <a:blip r:embed="rId3"/>
          <a:stretch>
            <a:fillRect/>
          </a:stretch>
        </p:blipFill>
        <p:spPr>
          <a:xfrm>
            <a:off x="101600" y="310388"/>
            <a:ext cx="7581900" cy="6407912"/>
          </a:xfrm>
          <a:prstGeom prst="rect">
            <a:avLst/>
          </a:prstGeom>
        </p:spPr>
      </p:pic>
    </p:spTree>
    <p:extLst>
      <p:ext uri="{BB962C8B-B14F-4D97-AF65-F5344CB8AC3E}">
        <p14:creationId xmlns:p14="http://schemas.microsoft.com/office/powerpoint/2010/main" val="82763737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Frame</Template>
  <TotalTime>508</TotalTime>
  <Words>436</Words>
  <Application>Microsoft Office PowerPoint</Application>
  <PresentationFormat>Widescreen</PresentationFormat>
  <Paragraphs>110</Paragraphs>
  <Slides>37</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37</vt:i4>
      </vt:variant>
    </vt:vector>
  </HeadingPairs>
  <TitlesOfParts>
    <vt:vector size="49" baseType="lpstr">
      <vt:lpstr>微軟正黑體</vt:lpstr>
      <vt:lpstr>Arial</vt:lpstr>
      <vt:lpstr>Arial Black</vt:lpstr>
      <vt:lpstr>Arial Narrow</vt:lpstr>
      <vt:lpstr>Calibri</vt:lpstr>
      <vt:lpstr>Cambria Math</vt:lpstr>
      <vt:lpstr>Candara</vt:lpstr>
      <vt:lpstr>Corbel</vt:lpstr>
      <vt:lpstr>新細明體</vt:lpstr>
      <vt:lpstr>Wingdings</vt:lpstr>
      <vt:lpstr>Wingdings 2</vt:lpstr>
      <vt:lpstr>Frame</vt:lpstr>
      <vt:lpstr>ASSIGNMENT –I DEEP LEARNING  TEJAAL M ENG19CS0334 SEM V F section  </vt:lpstr>
      <vt:lpstr>PowerPoint Presentation</vt:lpstr>
      <vt:lpstr>CONTENTS</vt:lpstr>
      <vt:lpstr>PowerPoint Presentation</vt:lpstr>
      <vt:lpstr>PowerPoint Presentation</vt:lpstr>
      <vt:lpstr> STEPS USED IN MACHINE LEARNING </vt:lpstr>
      <vt:lpstr>PowerPoint Presentation</vt:lpstr>
      <vt:lpstr>PowerPoint Presentation</vt:lpstr>
      <vt:lpstr>PowerPoint Presentation</vt:lpstr>
      <vt:lpstr>PowerPoint Presentation</vt:lpstr>
      <vt:lpstr>PowerPoint Presentation</vt:lpstr>
      <vt:lpstr>Reinforcement Learning</vt:lpstr>
      <vt:lpstr>PowerPoint Presentation</vt:lpstr>
      <vt:lpstr>Data Warehousing  </vt:lpstr>
      <vt:lpstr>PowerPoint Presentation</vt:lpstr>
      <vt:lpstr>PowerPoint Presentation</vt:lpstr>
      <vt:lpstr>DATA MINING</vt:lpstr>
      <vt:lpstr>PowerPoint Presentation</vt:lpstr>
      <vt:lpstr>STAGES OF DATA MINING</vt:lpstr>
      <vt:lpstr>PowerPoint Presentation</vt:lpstr>
      <vt:lpstr>Machine Learning - Algorithms</vt:lpstr>
      <vt:lpstr>Machine Learning - Algorithms</vt:lpstr>
      <vt:lpstr>PowerPoint Presentation</vt:lpstr>
      <vt:lpstr>PowerPoint Presentation</vt:lpstr>
      <vt:lpstr>1.LINEAR REGRESSION </vt:lpstr>
      <vt:lpstr> 2.LOGISTIC REGRESSION</vt:lpstr>
      <vt:lpstr>3. DECISSION TREE</vt:lpstr>
      <vt:lpstr>4. RANDOM FOREST </vt:lpstr>
      <vt:lpstr>KNN</vt:lpstr>
      <vt:lpstr>6.SVM</vt:lpstr>
      <vt:lpstr>APPLICATIONS OF MACHINE LEARNING</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 –I DEEP LEARNING</dc:title>
  <dc:creator>DELL</dc:creator>
  <cp:lastModifiedBy>DELL</cp:lastModifiedBy>
  <cp:revision>34</cp:revision>
  <dcterms:created xsi:type="dcterms:W3CDTF">2021-08-29T11:27:13Z</dcterms:created>
  <dcterms:modified xsi:type="dcterms:W3CDTF">2021-08-29T19:55:25Z</dcterms:modified>
</cp:coreProperties>
</file>

<file path=docProps/thumbnail.jpeg>
</file>